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358" r:id="rId5"/>
    <p:sldId id="375" r:id="rId6"/>
    <p:sldId id="362" r:id="rId7"/>
    <p:sldId id="360" r:id="rId8"/>
    <p:sldId id="363" r:id="rId9"/>
    <p:sldId id="369" r:id="rId10"/>
    <p:sldId id="370" r:id="rId11"/>
    <p:sldId id="371" r:id="rId12"/>
    <p:sldId id="372" r:id="rId13"/>
    <p:sldId id="373" r:id="rId14"/>
    <p:sldId id="374" r:id="rId15"/>
    <p:sldId id="367" r:id="rId16"/>
    <p:sldId id="368" r:id="rId17"/>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ACB67639-EADF-48C4-87DB-52BD2BFF0B7A}">
          <p14:sldIdLst>
            <p14:sldId id="358"/>
            <p14:sldId id="375"/>
            <p14:sldId id="362"/>
            <p14:sldId id="360"/>
            <p14:sldId id="363"/>
            <p14:sldId id="369"/>
            <p14:sldId id="370"/>
            <p14:sldId id="371"/>
            <p14:sldId id="372"/>
            <p14:sldId id="373"/>
            <p14:sldId id="374"/>
            <p14:sldId id="367"/>
            <p14:sldId id="3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70"/>
    <a:srgbClr val="0000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462" autoAdjust="0"/>
    <p:restoredTop sz="89386" autoAdjust="0"/>
  </p:normalViewPr>
  <p:slideViewPr>
    <p:cSldViewPr snapToGrid="0">
      <p:cViewPr varScale="1">
        <p:scale>
          <a:sx n="63" d="100"/>
          <a:sy n="63" d="100"/>
        </p:scale>
        <p:origin x="72" y="3150"/>
      </p:cViewPr>
      <p:guideLst>
        <p:guide orient="horz" pos="216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86" d="100"/>
        <a:sy n="86" d="100"/>
      </p:scale>
      <p:origin x="0" y="0"/>
    </p:cViewPr>
  </p:sorterViewPr>
  <p:notesViewPr>
    <p:cSldViewPr snapToGrid="0">
      <p:cViewPr varScale="1">
        <p:scale>
          <a:sx n="79" d="100"/>
          <a:sy n="79" d="100"/>
        </p:scale>
        <p:origin x="-2010" y="-108"/>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2754" cy="464655"/>
          </a:xfrm>
          <a:prstGeom prst="rect">
            <a:avLst/>
          </a:prstGeom>
        </p:spPr>
        <p:txBody>
          <a:bodyPr vert="horz" lIns="91258" tIns="45629" rIns="91258" bIns="45629"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63383" y="1"/>
            <a:ext cx="3032754" cy="464655"/>
          </a:xfrm>
          <a:prstGeom prst="rect">
            <a:avLst/>
          </a:prstGeom>
        </p:spPr>
        <p:txBody>
          <a:bodyPr vert="horz" lIns="91258" tIns="45629" rIns="91258" bIns="45629" rtlCol="0"/>
          <a:lstStyle>
            <a:lvl1pPr algn="r">
              <a:defRPr sz="1200">
                <a:latin typeface="Arial" pitchFamily="34" charset="0"/>
              </a:defRPr>
            </a:lvl1pPr>
          </a:lstStyle>
          <a:p>
            <a:pPr>
              <a:defRPr/>
            </a:pPr>
            <a:fld id="{EF3D4383-73C6-4700-BFC0-8A31F4996D03}" type="datetimeFigureOut">
              <a:rPr lang="en-US"/>
              <a:pPr>
                <a:defRPr/>
              </a:pPr>
              <a:t>1/31/2024</a:t>
            </a:fld>
            <a:endParaRPr lang="en-US"/>
          </a:p>
        </p:txBody>
      </p:sp>
      <p:sp>
        <p:nvSpPr>
          <p:cNvPr id="4" name="Footer Placeholder 3"/>
          <p:cNvSpPr>
            <a:spLocks noGrp="1"/>
          </p:cNvSpPr>
          <p:nvPr>
            <p:ph type="ftr" sz="quarter" idx="2"/>
          </p:nvPr>
        </p:nvSpPr>
        <p:spPr>
          <a:xfrm>
            <a:off x="0" y="8817476"/>
            <a:ext cx="3032754" cy="464655"/>
          </a:xfrm>
          <a:prstGeom prst="rect">
            <a:avLst/>
          </a:prstGeom>
        </p:spPr>
        <p:txBody>
          <a:bodyPr vert="horz" lIns="91258" tIns="45629" rIns="91258" bIns="45629"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63383" y="8817476"/>
            <a:ext cx="3032754" cy="464655"/>
          </a:xfrm>
          <a:prstGeom prst="rect">
            <a:avLst/>
          </a:prstGeom>
        </p:spPr>
        <p:txBody>
          <a:bodyPr vert="horz" lIns="91258" tIns="45629" rIns="91258" bIns="45629" rtlCol="0" anchor="b"/>
          <a:lstStyle>
            <a:lvl1pPr algn="r">
              <a:defRPr sz="1200">
                <a:latin typeface="Arial" pitchFamily="34" charset="0"/>
              </a:defRPr>
            </a:lvl1pPr>
          </a:lstStyle>
          <a:p>
            <a:pPr>
              <a:defRPr/>
            </a:pPr>
            <a:fld id="{371AE931-6A29-4978-A3E8-6E51282A9909}" type="slidenum">
              <a:rPr lang="en-US"/>
              <a:pPr>
                <a:defRPr/>
              </a:pPr>
              <a:t>‹#›</a:t>
            </a:fld>
            <a:endParaRPr lang="en-US"/>
          </a:p>
        </p:txBody>
      </p:sp>
    </p:spTree>
    <p:extLst>
      <p:ext uri="{BB962C8B-B14F-4D97-AF65-F5344CB8AC3E}">
        <p14:creationId xmlns:p14="http://schemas.microsoft.com/office/powerpoint/2010/main" val="966472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2754" cy="464655"/>
          </a:xfrm>
          <a:prstGeom prst="rect">
            <a:avLst/>
          </a:prstGeom>
        </p:spPr>
        <p:txBody>
          <a:bodyPr vert="horz" lIns="92989" tIns="46496" rIns="92989" bIns="46496"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963383" y="1"/>
            <a:ext cx="3032754" cy="464655"/>
          </a:xfrm>
          <a:prstGeom prst="rect">
            <a:avLst/>
          </a:prstGeom>
        </p:spPr>
        <p:txBody>
          <a:bodyPr vert="horz" lIns="92989" tIns="46496" rIns="92989" bIns="46496" rtlCol="0"/>
          <a:lstStyle>
            <a:lvl1pPr algn="r">
              <a:defRPr sz="1200">
                <a:latin typeface="Arial" pitchFamily="34" charset="0"/>
              </a:defRPr>
            </a:lvl1pPr>
          </a:lstStyle>
          <a:p>
            <a:pPr>
              <a:defRPr/>
            </a:pPr>
            <a:fld id="{CE26B1D5-140E-41B7-BC02-9D56869EFCD2}" type="datetimeFigureOut">
              <a:rPr lang="en-US"/>
              <a:pPr>
                <a:defRPr/>
              </a:pPr>
              <a:t>1/31/2024</a:t>
            </a:fld>
            <a:endParaRPr lang="en-US"/>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2989" tIns="46496" rIns="92989" bIns="46496" rtlCol="0" anchor="ctr"/>
          <a:lstStyle/>
          <a:p>
            <a:pPr lvl="0"/>
            <a:endParaRPr lang="en-US" noProof="0"/>
          </a:p>
        </p:txBody>
      </p:sp>
      <p:sp>
        <p:nvSpPr>
          <p:cNvPr id="5" name="Notes Placeholder 4"/>
          <p:cNvSpPr>
            <a:spLocks noGrp="1"/>
          </p:cNvSpPr>
          <p:nvPr>
            <p:ph type="body" sz="quarter" idx="3"/>
          </p:nvPr>
        </p:nvSpPr>
        <p:spPr>
          <a:xfrm>
            <a:off x="700709" y="4411093"/>
            <a:ext cx="5596283" cy="4177195"/>
          </a:xfrm>
          <a:prstGeom prst="rect">
            <a:avLst/>
          </a:prstGeom>
        </p:spPr>
        <p:txBody>
          <a:bodyPr vert="horz" lIns="92989" tIns="46496" rIns="92989" bIns="4649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476"/>
            <a:ext cx="3032754" cy="464655"/>
          </a:xfrm>
          <a:prstGeom prst="rect">
            <a:avLst/>
          </a:prstGeom>
        </p:spPr>
        <p:txBody>
          <a:bodyPr vert="horz" lIns="92989" tIns="46496" rIns="92989" bIns="46496"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63383" y="8817476"/>
            <a:ext cx="3032754" cy="464655"/>
          </a:xfrm>
          <a:prstGeom prst="rect">
            <a:avLst/>
          </a:prstGeom>
        </p:spPr>
        <p:txBody>
          <a:bodyPr vert="horz" lIns="92989" tIns="46496" rIns="92989" bIns="46496" rtlCol="0" anchor="b"/>
          <a:lstStyle>
            <a:lvl1pPr algn="r">
              <a:defRPr sz="1200">
                <a:latin typeface="Arial" pitchFamily="34" charset="0"/>
              </a:defRPr>
            </a:lvl1pPr>
          </a:lstStyle>
          <a:p>
            <a:pPr>
              <a:defRPr/>
            </a:pPr>
            <a:fld id="{B935204E-00F4-423F-B60C-FF9C73B331A6}" type="slidenum">
              <a:rPr lang="en-US"/>
              <a:pPr>
                <a:defRPr/>
              </a:pPr>
              <a:t>‹#›</a:t>
            </a:fld>
            <a:endParaRPr lang="en-US"/>
          </a:p>
        </p:txBody>
      </p:sp>
    </p:spTree>
    <p:extLst>
      <p:ext uri="{BB962C8B-B14F-4D97-AF65-F5344CB8AC3E}">
        <p14:creationId xmlns:p14="http://schemas.microsoft.com/office/powerpoint/2010/main" val="378953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35204E-00F4-423F-B60C-FF9C73B331A6}" type="slidenum">
              <a:rPr lang="en-US" smtClean="0"/>
              <a:pPr>
                <a:defRPr/>
              </a:pPr>
              <a:t>1</a:t>
            </a:fld>
            <a:endParaRPr lang="en-US"/>
          </a:p>
        </p:txBody>
      </p:sp>
    </p:spTree>
    <p:extLst>
      <p:ext uri="{BB962C8B-B14F-4D97-AF65-F5344CB8AC3E}">
        <p14:creationId xmlns:p14="http://schemas.microsoft.com/office/powerpoint/2010/main" val="398087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35204E-00F4-423F-B60C-FF9C73B331A6}" type="slidenum">
              <a:rPr lang="en-US" smtClean="0"/>
              <a:pPr>
                <a:defRPr/>
              </a:pPr>
              <a:t>2</a:t>
            </a:fld>
            <a:endParaRPr lang="en-US"/>
          </a:p>
        </p:txBody>
      </p:sp>
    </p:spTree>
    <p:extLst>
      <p:ext uri="{BB962C8B-B14F-4D97-AF65-F5344CB8AC3E}">
        <p14:creationId xmlns:p14="http://schemas.microsoft.com/office/powerpoint/2010/main" val="211131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35204E-00F4-423F-B60C-FF9C73B331A6}" type="slidenum">
              <a:rPr lang="en-US" smtClean="0"/>
              <a:pPr>
                <a:defRPr/>
              </a:pPr>
              <a:t>13</a:t>
            </a:fld>
            <a:endParaRPr lang="en-US"/>
          </a:p>
        </p:txBody>
      </p:sp>
    </p:spTree>
    <p:extLst>
      <p:ext uri="{BB962C8B-B14F-4D97-AF65-F5344CB8AC3E}">
        <p14:creationId xmlns:p14="http://schemas.microsoft.com/office/powerpoint/2010/main" val="357680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400800" y="5867400"/>
            <a:ext cx="2362200" cy="533400"/>
          </a:xfrm>
          <a:prstGeom prst="rect">
            <a:avLst/>
          </a:prstGeom>
        </p:spPr>
        <p:txBody>
          <a:bodyPr anchor="ctr"/>
          <a:lstStyle>
            <a:lvl1pPr algn="l">
              <a:defRPr sz="3200" b="0"/>
            </a:lvl1pPr>
          </a:lstStyle>
          <a:p>
            <a:pPr lvl="0"/>
            <a:r>
              <a:rPr lang="en-US"/>
              <a:t>Click to edit Master text styles</a:t>
            </a:r>
          </a:p>
        </p:txBody>
      </p:sp>
      <p:sp>
        <p:nvSpPr>
          <p:cNvPr id="10" name="Text Placeholder 9"/>
          <p:cNvSpPr>
            <a:spLocks noGrp="1"/>
          </p:cNvSpPr>
          <p:nvPr>
            <p:ph type="body" sz="quarter" idx="11"/>
          </p:nvPr>
        </p:nvSpPr>
        <p:spPr>
          <a:xfrm>
            <a:off x="2057400" y="2514600"/>
            <a:ext cx="5029200" cy="2057400"/>
          </a:xfrm>
          <a:prstGeom prst="rect">
            <a:avLst/>
          </a:prstGeom>
        </p:spPr>
        <p:txBody>
          <a:bodyPr anchor="ctr"/>
          <a:lstStyle/>
          <a:p>
            <a:pPr lvl="0"/>
            <a:r>
              <a:rPr lang="en-US" dirty="0"/>
              <a:t>Click to edit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Four-Way">
    <p:spTree>
      <p:nvGrpSpPr>
        <p:cNvPr id="1" name=""/>
        <p:cNvGrpSpPr/>
        <p:nvPr/>
      </p:nvGrpSpPr>
      <p:grpSpPr>
        <a:xfrm>
          <a:off x="0" y="0"/>
          <a:ext cx="0" cy="0"/>
          <a:chOff x="0" y="0"/>
          <a:chExt cx="0" cy="0"/>
        </a:xfrm>
      </p:grpSpPr>
      <p:cxnSp>
        <p:nvCxnSpPr>
          <p:cNvPr id="11" name="Straight Connector 10"/>
          <p:cNvCxnSpPr/>
          <p:nvPr userDrawn="1"/>
        </p:nvCxnSpPr>
        <p:spPr bwMode="auto">
          <a:xfrm rot="5400000">
            <a:off x="3238501" y="2705101"/>
            <a:ext cx="2667000" cy="3175"/>
          </a:xfrm>
          <a:prstGeom prst="line">
            <a:avLst/>
          </a:prstGeom>
          <a:ln>
            <a:solidFill>
              <a:srgbClr val="000099"/>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userDrawn="1"/>
        </p:nvCxnSpPr>
        <p:spPr bwMode="auto">
          <a:xfrm>
            <a:off x="304800" y="4038600"/>
            <a:ext cx="8534400" cy="1588"/>
          </a:xfrm>
          <a:prstGeom prst="line">
            <a:avLst/>
          </a:prstGeom>
          <a:ln>
            <a:solidFill>
              <a:srgbClr val="000099"/>
            </a:solidFill>
            <a:headEnd type="none" w="med" len="med"/>
            <a:tailEnd type="none" w="med" len="med"/>
          </a:ln>
          <a:effectLst/>
        </p:spPr>
        <p:style>
          <a:lnRef idx="2">
            <a:schemeClr val="accent2"/>
          </a:lnRef>
          <a:fillRef idx="0">
            <a:schemeClr val="accent2"/>
          </a:fillRef>
          <a:effectRef idx="1">
            <a:schemeClr val="accent2"/>
          </a:effectRef>
          <a:fontRef idx="minor">
            <a:schemeClr val="tx1"/>
          </a:fontRef>
        </p:style>
      </p:cxnSp>
      <p:sp>
        <p:nvSpPr>
          <p:cNvPr id="13" name="TextBox 12"/>
          <p:cNvSpPr txBox="1"/>
          <p:nvPr userDrawn="1"/>
        </p:nvSpPr>
        <p:spPr>
          <a:xfrm>
            <a:off x="4648200" y="1447800"/>
            <a:ext cx="4114800" cy="338554"/>
          </a:xfrm>
          <a:prstGeom prst="rect">
            <a:avLst/>
          </a:prstGeom>
          <a:noFill/>
          <a:ln>
            <a:solidFill>
              <a:srgbClr val="000099"/>
            </a:solidFill>
          </a:ln>
        </p:spPr>
        <p:txBody>
          <a:bodyPr>
            <a:spAutoFit/>
          </a:bodyPr>
          <a:lstStyle/>
          <a:p>
            <a:pPr algn="ctr" fontAlgn="auto">
              <a:spcBef>
                <a:spcPts val="0"/>
              </a:spcBef>
              <a:spcAft>
                <a:spcPts val="0"/>
              </a:spcAft>
              <a:defRPr/>
            </a:pPr>
            <a:r>
              <a:rPr lang="en-US" sz="1600" b="1" dirty="0">
                <a:solidFill>
                  <a:srgbClr val="000099"/>
                </a:solidFill>
                <a:cs typeface="Arial" pitchFamily="34" charset="0"/>
              </a:rPr>
              <a:t>Project Description</a:t>
            </a:r>
          </a:p>
        </p:txBody>
      </p:sp>
      <p:sp>
        <p:nvSpPr>
          <p:cNvPr id="14" name="TextBox 13"/>
          <p:cNvSpPr txBox="1"/>
          <p:nvPr userDrawn="1"/>
        </p:nvSpPr>
        <p:spPr>
          <a:xfrm>
            <a:off x="2514600" y="4114800"/>
            <a:ext cx="4114800" cy="338554"/>
          </a:xfrm>
          <a:prstGeom prst="rect">
            <a:avLst/>
          </a:prstGeom>
          <a:noFill/>
          <a:ln>
            <a:solidFill>
              <a:srgbClr val="000099"/>
            </a:solidFill>
          </a:ln>
        </p:spPr>
        <p:txBody>
          <a:bodyPr>
            <a:spAutoFit/>
          </a:bodyPr>
          <a:lstStyle/>
          <a:p>
            <a:pPr algn="ctr" fontAlgn="auto">
              <a:spcBef>
                <a:spcPts val="0"/>
              </a:spcBef>
              <a:spcAft>
                <a:spcPts val="0"/>
              </a:spcAft>
              <a:defRPr/>
            </a:pPr>
            <a:r>
              <a:rPr lang="en-US" sz="1600" b="1" dirty="0">
                <a:solidFill>
                  <a:srgbClr val="000099"/>
                </a:solidFill>
                <a:cs typeface="Arial" pitchFamily="34" charset="0"/>
              </a:rPr>
              <a:t>Status</a:t>
            </a:r>
          </a:p>
        </p:txBody>
      </p:sp>
      <p:sp>
        <p:nvSpPr>
          <p:cNvPr id="15" name="TextBox 14"/>
          <p:cNvSpPr txBox="1"/>
          <p:nvPr userDrawn="1"/>
        </p:nvSpPr>
        <p:spPr>
          <a:xfrm>
            <a:off x="304800" y="1066801"/>
            <a:ext cx="685800" cy="307777"/>
          </a:xfrm>
          <a:prstGeom prst="rect">
            <a:avLst/>
          </a:prstGeom>
          <a:noFill/>
          <a:ln>
            <a:noFill/>
          </a:ln>
        </p:spPr>
        <p:txBody>
          <a:bodyPr>
            <a:spAutoFit/>
          </a:bodyPr>
          <a:lstStyle/>
          <a:p>
            <a:pPr algn="ctr" fontAlgn="auto">
              <a:spcBef>
                <a:spcPts val="0"/>
              </a:spcBef>
              <a:spcAft>
                <a:spcPts val="0"/>
              </a:spcAft>
              <a:defRPr/>
            </a:pPr>
            <a:r>
              <a:rPr lang="en-US" sz="1400" dirty="0">
                <a:solidFill>
                  <a:srgbClr val="000099"/>
                </a:solidFill>
                <a:cs typeface="Arial" pitchFamily="34" charset="0"/>
              </a:rPr>
              <a:t>POC:</a:t>
            </a:r>
          </a:p>
        </p:txBody>
      </p:sp>
      <p:sp>
        <p:nvSpPr>
          <p:cNvPr id="16" name="TextBox 15"/>
          <p:cNvSpPr txBox="1"/>
          <p:nvPr userDrawn="1"/>
        </p:nvSpPr>
        <p:spPr>
          <a:xfrm>
            <a:off x="6553200" y="1066801"/>
            <a:ext cx="1295400" cy="307777"/>
          </a:xfrm>
          <a:prstGeom prst="rect">
            <a:avLst/>
          </a:prstGeom>
          <a:noFill/>
          <a:ln>
            <a:noFill/>
          </a:ln>
        </p:spPr>
        <p:txBody>
          <a:bodyPr>
            <a:spAutoFit/>
          </a:bodyPr>
          <a:lstStyle/>
          <a:p>
            <a:pPr algn="ctr" fontAlgn="auto">
              <a:spcBef>
                <a:spcPts val="0"/>
              </a:spcBef>
              <a:spcAft>
                <a:spcPts val="0"/>
              </a:spcAft>
              <a:defRPr/>
            </a:pPr>
            <a:r>
              <a:rPr lang="en-US" sz="1400" dirty="0">
                <a:solidFill>
                  <a:srgbClr val="000099"/>
                </a:solidFill>
                <a:cs typeface="Arial" pitchFamily="34" charset="0"/>
              </a:rPr>
              <a:t>Current as of:</a:t>
            </a:r>
          </a:p>
        </p:txBody>
      </p:sp>
      <p:sp>
        <p:nvSpPr>
          <p:cNvPr id="17" name="TextBox 16"/>
          <p:cNvSpPr txBox="1"/>
          <p:nvPr userDrawn="1"/>
        </p:nvSpPr>
        <p:spPr>
          <a:xfrm>
            <a:off x="4572000" y="1828801"/>
            <a:ext cx="1752600" cy="307777"/>
          </a:xfrm>
          <a:prstGeom prst="rect">
            <a:avLst/>
          </a:prstGeom>
          <a:noFill/>
          <a:ln>
            <a:noFill/>
          </a:ln>
        </p:spPr>
        <p:txBody>
          <a:bodyPr>
            <a:spAutoFit/>
          </a:bodyPr>
          <a:lstStyle/>
          <a:p>
            <a:pPr fontAlgn="auto">
              <a:spcBef>
                <a:spcPts val="0"/>
              </a:spcBef>
              <a:spcAft>
                <a:spcPts val="0"/>
              </a:spcAft>
              <a:defRPr/>
            </a:pPr>
            <a:r>
              <a:rPr lang="en-US" sz="1400" b="1" dirty="0">
                <a:solidFill>
                  <a:srgbClr val="000099"/>
                </a:solidFill>
                <a:cs typeface="Arial" pitchFamily="34" charset="0"/>
              </a:rPr>
              <a:t>Award Amount:</a:t>
            </a:r>
          </a:p>
        </p:txBody>
      </p:sp>
      <p:sp>
        <p:nvSpPr>
          <p:cNvPr id="18" name="TextBox 17"/>
          <p:cNvSpPr txBox="1"/>
          <p:nvPr userDrawn="1"/>
        </p:nvSpPr>
        <p:spPr>
          <a:xfrm>
            <a:off x="4572000" y="2133601"/>
            <a:ext cx="1295400" cy="307777"/>
          </a:xfrm>
          <a:prstGeom prst="rect">
            <a:avLst/>
          </a:prstGeom>
          <a:noFill/>
          <a:ln>
            <a:noFill/>
          </a:ln>
        </p:spPr>
        <p:txBody>
          <a:bodyPr>
            <a:spAutoFit/>
          </a:bodyPr>
          <a:lstStyle/>
          <a:p>
            <a:pPr fontAlgn="auto">
              <a:spcBef>
                <a:spcPts val="0"/>
              </a:spcBef>
              <a:spcAft>
                <a:spcPts val="0"/>
              </a:spcAft>
              <a:defRPr/>
            </a:pPr>
            <a:r>
              <a:rPr lang="en-US" sz="1400" b="1" dirty="0">
                <a:solidFill>
                  <a:srgbClr val="000099"/>
                </a:solidFill>
                <a:cs typeface="Arial" pitchFamily="34" charset="0"/>
              </a:rPr>
              <a:t>Start Date:</a:t>
            </a:r>
          </a:p>
        </p:txBody>
      </p:sp>
      <p:sp>
        <p:nvSpPr>
          <p:cNvPr id="19" name="TextBox 18"/>
          <p:cNvSpPr txBox="1"/>
          <p:nvPr userDrawn="1"/>
        </p:nvSpPr>
        <p:spPr>
          <a:xfrm>
            <a:off x="381000" y="4495801"/>
            <a:ext cx="1371600" cy="307777"/>
          </a:xfrm>
          <a:prstGeom prst="rect">
            <a:avLst/>
          </a:prstGeom>
          <a:noFill/>
          <a:ln>
            <a:noFill/>
          </a:ln>
        </p:spPr>
        <p:txBody>
          <a:bodyPr>
            <a:spAutoFit/>
          </a:bodyPr>
          <a:lstStyle/>
          <a:p>
            <a:pPr fontAlgn="auto">
              <a:spcBef>
                <a:spcPts val="0"/>
              </a:spcBef>
              <a:spcAft>
                <a:spcPts val="0"/>
              </a:spcAft>
              <a:buFont typeface="Arial" pitchFamily="34" charset="0"/>
              <a:buChar char="•"/>
              <a:defRPr/>
            </a:pPr>
            <a:r>
              <a:rPr lang="en-US" sz="1400" b="1" dirty="0">
                <a:solidFill>
                  <a:srgbClr val="000099"/>
                </a:solidFill>
                <a:cs typeface="Arial" pitchFamily="34" charset="0"/>
              </a:rPr>
              <a:t> ECD:</a:t>
            </a:r>
          </a:p>
        </p:txBody>
      </p:sp>
      <p:sp>
        <p:nvSpPr>
          <p:cNvPr id="20" name="TextBox 19"/>
          <p:cNvSpPr txBox="1"/>
          <p:nvPr userDrawn="1"/>
        </p:nvSpPr>
        <p:spPr>
          <a:xfrm>
            <a:off x="381000" y="4800601"/>
            <a:ext cx="2057400" cy="307777"/>
          </a:xfrm>
          <a:prstGeom prst="rect">
            <a:avLst/>
          </a:prstGeom>
          <a:noFill/>
          <a:ln>
            <a:noFill/>
          </a:ln>
        </p:spPr>
        <p:txBody>
          <a:bodyPr>
            <a:spAutoFit/>
          </a:bodyPr>
          <a:lstStyle/>
          <a:p>
            <a:pPr fontAlgn="auto">
              <a:spcBef>
                <a:spcPts val="0"/>
              </a:spcBef>
              <a:spcAft>
                <a:spcPts val="0"/>
              </a:spcAft>
              <a:buFont typeface="Arial" pitchFamily="34" charset="0"/>
              <a:buChar char="•"/>
              <a:defRPr/>
            </a:pPr>
            <a:r>
              <a:rPr lang="en-US" sz="1400" b="1" dirty="0">
                <a:solidFill>
                  <a:srgbClr val="000099"/>
                </a:solidFill>
                <a:cs typeface="Arial" pitchFamily="34" charset="0"/>
              </a:rPr>
              <a:t> Percent Complete:</a:t>
            </a:r>
          </a:p>
        </p:txBody>
      </p:sp>
      <p:sp>
        <p:nvSpPr>
          <p:cNvPr id="22" name="Text Placeholder 21"/>
          <p:cNvSpPr>
            <a:spLocks noGrp="1"/>
          </p:cNvSpPr>
          <p:nvPr>
            <p:ph type="body" sz="quarter" idx="12"/>
          </p:nvPr>
        </p:nvSpPr>
        <p:spPr>
          <a:xfrm>
            <a:off x="4648200" y="2819400"/>
            <a:ext cx="4114800" cy="1066800"/>
          </a:xfrm>
          <a:prstGeom prst="rect">
            <a:avLst/>
          </a:prstGeom>
        </p:spPr>
        <p:txBody>
          <a:bodyPr>
            <a:normAutofit/>
          </a:bodyPr>
          <a:lstStyle>
            <a:lvl1pPr marL="0" indent="0" algn="l">
              <a:buNone/>
              <a:defRPr sz="1400" b="0" baseline="0">
                <a:solidFill>
                  <a:srgbClr val="000099"/>
                </a:solidFill>
                <a:latin typeface="Arial" pitchFamily="34" charset="0"/>
                <a:cs typeface="Arial" pitchFamily="34" charset="0"/>
              </a:defRPr>
            </a:lvl1pPr>
          </a:lstStyle>
          <a:p>
            <a:pPr lvl="0"/>
            <a:r>
              <a:rPr lang="en-US" dirty="0"/>
              <a:t>Click to edit Master text styles</a:t>
            </a:r>
          </a:p>
          <a:p>
            <a:pPr lvl="1"/>
            <a:r>
              <a:rPr lang="en-US" dirty="0"/>
              <a:t>Second level</a:t>
            </a:r>
          </a:p>
        </p:txBody>
      </p:sp>
      <p:sp>
        <p:nvSpPr>
          <p:cNvPr id="28" name="Text Placeholder 27"/>
          <p:cNvSpPr>
            <a:spLocks noGrp="1"/>
          </p:cNvSpPr>
          <p:nvPr>
            <p:ph type="body" sz="quarter" idx="13"/>
          </p:nvPr>
        </p:nvSpPr>
        <p:spPr>
          <a:xfrm>
            <a:off x="838200" y="1066800"/>
            <a:ext cx="2819400" cy="304800"/>
          </a:xfrm>
          <a:prstGeom prst="rect">
            <a:avLst/>
          </a:prstGeom>
        </p:spPr>
        <p:txBody>
          <a:bodyPr>
            <a:noAutofit/>
          </a:bodyPr>
          <a:lstStyle>
            <a:lvl1pPr algn="l">
              <a:buNone/>
              <a:defRPr sz="1400" b="0" i="0">
                <a:solidFill>
                  <a:srgbClr val="000099"/>
                </a:solidFill>
                <a:latin typeface="Arial" pitchFamily="34" charset="0"/>
                <a:cs typeface="Arial" pitchFamily="34" charset="0"/>
              </a:defRPr>
            </a:lvl1pPr>
            <a:lvl2pPr>
              <a:defRPr sz="1400">
                <a:solidFill>
                  <a:srgbClr val="000099"/>
                </a:solidFill>
                <a:latin typeface="Arial" pitchFamily="34" charset="0"/>
                <a:cs typeface="Arial" pitchFamily="34" charset="0"/>
              </a:defRPr>
            </a:lvl2pPr>
            <a:lvl3pPr>
              <a:defRPr sz="1400">
                <a:solidFill>
                  <a:srgbClr val="000099"/>
                </a:solidFill>
                <a:latin typeface="Arial" pitchFamily="34" charset="0"/>
                <a:cs typeface="Arial" pitchFamily="34" charset="0"/>
              </a:defRPr>
            </a:lvl3pPr>
            <a:lvl4pPr>
              <a:defRPr sz="1400">
                <a:solidFill>
                  <a:srgbClr val="000099"/>
                </a:solidFill>
                <a:latin typeface="Arial" pitchFamily="34" charset="0"/>
                <a:cs typeface="Arial" pitchFamily="34" charset="0"/>
              </a:defRPr>
            </a:lvl4pPr>
            <a:lvl5pPr>
              <a:defRPr sz="1400">
                <a:solidFill>
                  <a:srgbClr val="000099"/>
                </a:solidFill>
                <a:latin typeface="Arial" pitchFamily="34" charset="0"/>
                <a:cs typeface="Arial" pitchFamily="34" charset="0"/>
              </a:defRPr>
            </a:lvl5pPr>
          </a:lstStyle>
          <a:p>
            <a:pPr lvl="0"/>
            <a:r>
              <a:rPr lang="en-US"/>
              <a:t>Click to edit Master text styles</a:t>
            </a:r>
          </a:p>
        </p:txBody>
      </p:sp>
      <p:sp>
        <p:nvSpPr>
          <p:cNvPr id="31" name="Text Placeholder 30"/>
          <p:cNvSpPr>
            <a:spLocks noGrp="1"/>
          </p:cNvSpPr>
          <p:nvPr>
            <p:ph type="body" sz="quarter" idx="15"/>
          </p:nvPr>
        </p:nvSpPr>
        <p:spPr>
          <a:xfrm>
            <a:off x="1371600" y="0"/>
            <a:ext cx="6477000" cy="1066800"/>
          </a:xfrm>
          <a:prstGeom prst="rect">
            <a:avLst/>
          </a:prstGeom>
        </p:spPr>
        <p:txBody>
          <a:bodyPr anchor="ctr">
            <a:normAutofit/>
          </a:bodyPr>
          <a:lstStyle>
            <a:lvl1pPr algn="ctr">
              <a:buNone/>
              <a:defRPr sz="2800" b="1">
                <a:solidFill>
                  <a:srgbClr val="000099"/>
                </a:solidFill>
                <a:latin typeface="Arial" pitchFamily="34" charset="0"/>
                <a:cs typeface="Arial" pitchFamily="34" charset="0"/>
              </a:defRPr>
            </a:lvl1pPr>
          </a:lstStyle>
          <a:p>
            <a:pPr lvl="0"/>
            <a:r>
              <a:rPr lang="en-US"/>
              <a:t>Click to edit Master text styles</a:t>
            </a:r>
          </a:p>
        </p:txBody>
      </p:sp>
      <p:sp>
        <p:nvSpPr>
          <p:cNvPr id="35" name="Text Placeholder 27"/>
          <p:cNvSpPr>
            <a:spLocks noGrp="1"/>
          </p:cNvSpPr>
          <p:nvPr>
            <p:ph type="body" sz="quarter" idx="16"/>
          </p:nvPr>
        </p:nvSpPr>
        <p:spPr>
          <a:xfrm>
            <a:off x="7696200" y="1066800"/>
            <a:ext cx="1295400" cy="304800"/>
          </a:xfrm>
          <a:prstGeom prst="rect">
            <a:avLst/>
          </a:prstGeom>
        </p:spPr>
        <p:txBody>
          <a:bodyPr>
            <a:noAutofit/>
          </a:bodyPr>
          <a:lstStyle>
            <a:lvl1pPr algn="l">
              <a:buNone/>
              <a:defRPr sz="1400" b="0" i="0">
                <a:solidFill>
                  <a:srgbClr val="000099"/>
                </a:solidFill>
                <a:latin typeface="Arial" pitchFamily="34" charset="0"/>
                <a:cs typeface="Arial" pitchFamily="34" charset="0"/>
              </a:defRPr>
            </a:lvl1pPr>
            <a:lvl2pPr>
              <a:defRPr sz="1400">
                <a:solidFill>
                  <a:srgbClr val="000099"/>
                </a:solidFill>
                <a:latin typeface="Arial" pitchFamily="34" charset="0"/>
                <a:cs typeface="Arial" pitchFamily="34" charset="0"/>
              </a:defRPr>
            </a:lvl2pPr>
            <a:lvl3pPr>
              <a:defRPr sz="1400">
                <a:solidFill>
                  <a:srgbClr val="000099"/>
                </a:solidFill>
                <a:latin typeface="Arial" pitchFamily="34" charset="0"/>
                <a:cs typeface="Arial" pitchFamily="34" charset="0"/>
              </a:defRPr>
            </a:lvl3pPr>
            <a:lvl4pPr>
              <a:defRPr sz="1400">
                <a:solidFill>
                  <a:srgbClr val="000099"/>
                </a:solidFill>
                <a:latin typeface="Arial" pitchFamily="34" charset="0"/>
                <a:cs typeface="Arial" pitchFamily="34" charset="0"/>
              </a:defRPr>
            </a:lvl4pPr>
            <a:lvl5pPr>
              <a:defRPr sz="1400">
                <a:solidFill>
                  <a:srgbClr val="000099"/>
                </a:solidFill>
                <a:latin typeface="Arial" pitchFamily="34" charset="0"/>
                <a:cs typeface="Arial" pitchFamily="34" charset="0"/>
              </a:defRPr>
            </a:lvl5pPr>
          </a:lstStyle>
          <a:p>
            <a:pPr lvl="0"/>
            <a:r>
              <a:rPr lang="en-US"/>
              <a:t>Click to edit Master text styles</a:t>
            </a:r>
          </a:p>
        </p:txBody>
      </p:sp>
      <p:sp>
        <p:nvSpPr>
          <p:cNvPr id="36" name="Text Placeholder 21"/>
          <p:cNvSpPr>
            <a:spLocks noGrp="1"/>
          </p:cNvSpPr>
          <p:nvPr>
            <p:ph type="body" sz="quarter" idx="17"/>
          </p:nvPr>
        </p:nvSpPr>
        <p:spPr>
          <a:xfrm>
            <a:off x="381000" y="5105400"/>
            <a:ext cx="8382000" cy="1295400"/>
          </a:xfrm>
          <a:prstGeom prst="rect">
            <a:avLst/>
          </a:prstGeom>
        </p:spPr>
        <p:txBody>
          <a:bodyPr>
            <a:normAutofit/>
          </a:bodyPr>
          <a:lstStyle>
            <a:lvl1pPr marL="119063" indent="-119063" algn="l">
              <a:spcBef>
                <a:spcPts val="0"/>
              </a:spcBef>
              <a:spcAft>
                <a:spcPts val="300"/>
              </a:spcAft>
              <a:buFont typeface="Arial" pitchFamily="34" charset="0"/>
              <a:buChar char="•"/>
              <a:defRPr sz="1400" b="0" baseline="0">
                <a:solidFill>
                  <a:srgbClr val="000099"/>
                </a:solidFill>
                <a:latin typeface="Arial" pitchFamily="34" charset="0"/>
                <a:cs typeface="Arial" pitchFamily="34" charset="0"/>
              </a:defRPr>
            </a:lvl1pPr>
          </a:lstStyle>
          <a:p>
            <a:pPr lvl="0"/>
            <a:r>
              <a:rPr lang="en-US" dirty="0"/>
              <a:t>Click to edit Master text style</a:t>
            </a:r>
          </a:p>
        </p:txBody>
      </p:sp>
      <p:sp>
        <p:nvSpPr>
          <p:cNvPr id="43" name="Text Placeholder 27"/>
          <p:cNvSpPr>
            <a:spLocks noGrp="1"/>
          </p:cNvSpPr>
          <p:nvPr>
            <p:ph type="body" sz="quarter" idx="19"/>
          </p:nvPr>
        </p:nvSpPr>
        <p:spPr>
          <a:xfrm>
            <a:off x="5943600" y="1828800"/>
            <a:ext cx="2819400" cy="304800"/>
          </a:xfrm>
          <a:prstGeom prst="rect">
            <a:avLst/>
          </a:prstGeom>
        </p:spPr>
        <p:txBody>
          <a:bodyPr>
            <a:noAutofit/>
          </a:bodyPr>
          <a:lstStyle>
            <a:lvl1pPr algn="l">
              <a:buNone/>
              <a:defRPr sz="1400" b="0" i="0">
                <a:solidFill>
                  <a:srgbClr val="000099"/>
                </a:solidFill>
                <a:latin typeface="Arial" pitchFamily="34" charset="0"/>
                <a:cs typeface="Arial" pitchFamily="34" charset="0"/>
              </a:defRPr>
            </a:lvl1pPr>
            <a:lvl2pPr>
              <a:defRPr sz="1400">
                <a:solidFill>
                  <a:srgbClr val="000099"/>
                </a:solidFill>
                <a:latin typeface="Arial" pitchFamily="34" charset="0"/>
                <a:cs typeface="Arial" pitchFamily="34" charset="0"/>
              </a:defRPr>
            </a:lvl2pPr>
            <a:lvl3pPr>
              <a:defRPr sz="1400">
                <a:solidFill>
                  <a:srgbClr val="000099"/>
                </a:solidFill>
                <a:latin typeface="Arial" pitchFamily="34" charset="0"/>
                <a:cs typeface="Arial" pitchFamily="34" charset="0"/>
              </a:defRPr>
            </a:lvl3pPr>
            <a:lvl4pPr>
              <a:defRPr sz="1400">
                <a:solidFill>
                  <a:srgbClr val="000099"/>
                </a:solidFill>
                <a:latin typeface="Arial" pitchFamily="34" charset="0"/>
                <a:cs typeface="Arial" pitchFamily="34" charset="0"/>
              </a:defRPr>
            </a:lvl4pPr>
            <a:lvl5pPr>
              <a:defRPr sz="1400">
                <a:solidFill>
                  <a:srgbClr val="000099"/>
                </a:solidFill>
                <a:latin typeface="Arial" pitchFamily="34" charset="0"/>
                <a:cs typeface="Arial" pitchFamily="34" charset="0"/>
              </a:defRPr>
            </a:lvl5pPr>
          </a:lstStyle>
          <a:p>
            <a:pPr lvl="0"/>
            <a:r>
              <a:rPr lang="en-US" dirty="0"/>
              <a:t>Click to edit Master text styles</a:t>
            </a:r>
          </a:p>
        </p:txBody>
      </p:sp>
      <p:sp>
        <p:nvSpPr>
          <p:cNvPr id="44" name="Text Placeholder 27"/>
          <p:cNvSpPr>
            <a:spLocks noGrp="1"/>
          </p:cNvSpPr>
          <p:nvPr>
            <p:ph type="body" sz="quarter" idx="20"/>
          </p:nvPr>
        </p:nvSpPr>
        <p:spPr>
          <a:xfrm>
            <a:off x="5486400" y="2133600"/>
            <a:ext cx="3276600" cy="304800"/>
          </a:xfrm>
          <a:prstGeom prst="rect">
            <a:avLst/>
          </a:prstGeom>
        </p:spPr>
        <p:txBody>
          <a:bodyPr>
            <a:noAutofit/>
          </a:bodyPr>
          <a:lstStyle>
            <a:lvl1pPr algn="l">
              <a:buNone/>
              <a:defRPr sz="1400" b="0" i="0">
                <a:solidFill>
                  <a:srgbClr val="000099"/>
                </a:solidFill>
                <a:latin typeface="Arial" pitchFamily="34" charset="0"/>
                <a:cs typeface="Arial" pitchFamily="34" charset="0"/>
              </a:defRPr>
            </a:lvl1pPr>
            <a:lvl2pPr>
              <a:defRPr sz="1400">
                <a:solidFill>
                  <a:srgbClr val="000099"/>
                </a:solidFill>
                <a:latin typeface="Arial" pitchFamily="34" charset="0"/>
                <a:cs typeface="Arial" pitchFamily="34" charset="0"/>
              </a:defRPr>
            </a:lvl2pPr>
            <a:lvl3pPr>
              <a:defRPr sz="1400">
                <a:solidFill>
                  <a:srgbClr val="000099"/>
                </a:solidFill>
                <a:latin typeface="Arial" pitchFamily="34" charset="0"/>
                <a:cs typeface="Arial" pitchFamily="34" charset="0"/>
              </a:defRPr>
            </a:lvl3pPr>
            <a:lvl4pPr>
              <a:defRPr sz="1400">
                <a:solidFill>
                  <a:srgbClr val="000099"/>
                </a:solidFill>
                <a:latin typeface="Arial" pitchFamily="34" charset="0"/>
                <a:cs typeface="Arial" pitchFamily="34" charset="0"/>
              </a:defRPr>
            </a:lvl4pPr>
            <a:lvl5pPr>
              <a:defRPr sz="1400">
                <a:solidFill>
                  <a:srgbClr val="000099"/>
                </a:solidFill>
                <a:latin typeface="Arial" pitchFamily="34" charset="0"/>
                <a:cs typeface="Arial" pitchFamily="34" charset="0"/>
              </a:defRPr>
            </a:lvl5pPr>
          </a:lstStyle>
          <a:p>
            <a:pPr lvl="0"/>
            <a:r>
              <a:rPr lang="en-US" dirty="0"/>
              <a:t>Click to edit Master text styles</a:t>
            </a:r>
          </a:p>
        </p:txBody>
      </p:sp>
      <p:sp>
        <p:nvSpPr>
          <p:cNvPr id="45" name="Text Placeholder 27"/>
          <p:cNvSpPr>
            <a:spLocks noGrp="1"/>
          </p:cNvSpPr>
          <p:nvPr>
            <p:ph type="body" sz="quarter" idx="21"/>
          </p:nvPr>
        </p:nvSpPr>
        <p:spPr>
          <a:xfrm>
            <a:off x="990600" y="4495800"/>
            <a:ext cx="3276600" cy="304800"/>
          </a:xfrm>
          <a:prstGeom prst="rect">
            <a:avLst/>
          </a:prstGeom>
        </p:spPr>
        <p:txBody>
          <a:bodyPr>
            <a:noAutofit/>
          </a:bodyPr>
          <a:lstStyle>
            <a:lvl1pPr algn="l">
              <a:buNone/>
              <a:defRPr sz="1400" b="0" i="0">
                <a:solidFill>
                  <a:srgbClr val="000099"/>
                </a:solidFill>
                <a:latin typeface="Arial" pitchFamily="34" charset="0"/>
                <a:cs typeface="Arial" pitchFamily="34" charset="0"/>
              </a:defRPr>
            </a:lvl1pPr>
            <a:lvl2pPr>
              <a:defRPr sz="1400">
                <a:solidFill>
                  <a:srgbClr val="000099"/>
                </a:solidFill>
                <a:latin typeface="Arial" pitchFamily="34" charset="0"/>
                <a:cs typeface="Arial" pitchFamily="34" charset="0"/>
              </a:defRPr>
            </a:lvl2pPr>
            <a:lvl3pPr>
              <a:defRPr sz="1400">
                <a:solidFill>
                  <a:srgbClr val="000099"/>
                </a:solidFill>
                <a:latin typeface="Arial" pitchFamily="34" charset="0"/>
                <a:cs typeface="Arial" pitchFamily="34" charset="0"/>
              </a:defRPr>
            </a:lvl3pPr>
            <a:lvl4pPr>
              <a:defRPr sz="1400">
                <a:solidFill>
                  <a:srgbClr val="000099"/>
                </a:solidFill>
                <a:latin typeface="Arial" pitchFamily="34" charset="0"/>
                <a:cs typeface="Arial" pitchFamily="34" charset="0"/>
              </a:defRPr>
            </a:lvl4pPr>
            <a:lvl5pPr>
              <a:defRPr sz="1400">
                <a:solidFill>
                  <a:srgbClr val="000099"/>
                </a:solidFill>
                <a:latin typeface="Arial" pitchFamily="34" charset="0"/>
                <a:cs typeface="Arial" pitchFamily="34" charset="0"/>
              </a:defRPr>
            </a:lvl5pPr>
          </a:lstStyle>
          <a:p>
            <a:pPr lvl="0"/>
            <a:r>
              <a:rPr lang="en-US" dirty="0"/>
              <a:t>Click to edit Master text styles</a:t>
            </a:r>
          </a:p>
        </p:txBody>
      </p:sp>
      <p:sp>
        <p:nvSpPr>
          <p:cNvPr id="46" name="Text Placeholder 27"/>
          <p:cNvSpPr>
            <a:spLocks noGrp="1"/>
          </p:cNvSpPr>
          <p:nvPr>
            <p:ph type="body" sz="quarter" idx="22"/>
          </p:nvPr>
        </p:nvSpPr>
        <p:spPr>
          <a:xfrm>
            <a:off x="2133600" y="4800600"/>
            <a:ext cx="1066800" cy="304800"/>
          </a:xfrm>
          <a:prstGeom prst="rect">
            <a:avLst/>
          </a:prstGeom>
        </p:spPr>
        <p:txBody>
          <a:bodyPr>
            <a:noAutofit/>
          </a:bodyPr>
          <a:lstStyle>
            <a:lvl1pPr algn="l">
              <a:buNone/>
              <a:defRPr sz="1400" b="0" i="0">
                <a:solidFill>
                  <a:srgbClr val="000099"/>
                </a:solidFill>
                <a:latin typeface="Arial" pitchFamily="34" charset="0"/>
                <a:cs typeface="Arial" pitchFamily="34" charset="0"/>
              </a:defRPr>
            </a:lvl1pPr>
            <a:lvl2pPr>
              <a:defRPr sz="1400">
                <a:solidFill>
                  <a:srgbClr val="000099"/>
                </a:solidFill>
                <a:latin typeface="Arial" pitchFamily="34" charset="0"/>
                <a:cs typeface="Arial" pitchFamily="34" charset="0"/>
              </a:defRPr>
            </a:lvl2pPr>
            <a:lvl3pPr>
              <a:defRPr sz="1400">
                <a:solidFill>
                  <a:srgbClr val="000099"/>
                </a:solidFill>
                <a:latin typeface="Arial" pitchFamily="34" charset="0"/>
                <a:cs typeface="Arial" pitchFamily="34" charset="0"/>
              </a:defRPr>
            </a:lvl3pPr>
            <a:lvl4pPr>
              <a:defRPr sz="1400">
                <a:solidFill>
                  <a:srgbClr val="000099"/>
                </a:solidFill>
                <a:latin typeface="Arial" pitchFamily="34" charset="0"/>
                <a:cs typeface="Arial" pitchFamily="34" charset="0"/>
              </a:defRPr>
            </a:lvl4pPr>
            <a:lvl5pPr>
              <a:defRPr sz="1400">
                <a:solidFill>
                  <a:srgbClr val="000099"/>
                </a:solidFill>
                <a:latin typeface="Arial" pitchFamily="34" charset="0"/>
                <a:cs typeface="Arial" pitchFamily="34" charset="0"/>
              </a:defRPr>
            </a:lvl5pPr>
          </a:lstStyle>
          <a:p>
            <a:pPr lvl="0"/>
            <a:r>
              <a:rPr lang="en-US"/>
              <a:t>Click to edit Master text styles</a:t>
            </a:r>
          </a:p>
        </p:txBody>
      </p:sp>
      <p:sp>
        <p:nvSpPr>
          <p:cNvPr id="23" name="TextBox 22"/>
          <p:cNvSpPr txBox="1"/>
          <p:nvPr userDrawn="1"/>
        </p:nvSpPr>
        <p:spPr>
          <a:xfrm>
            <a:off x="4572000" y="2438400"/>
            <a:ext cx="1295400" cy="307777"/>
          </a:xfrm>
          <a:prstGeom prst="rect">
            <a:avLst/>
          </a:prstGeom>
          <a:noFill/>
          <a:ln>
            <a:noFill/>
          </a:ln>
        </p:spPr>
        <p:txBody>
          <a:bodyPr>
            <a:spAutoFit/>
          </a:bodyPr>
          <a:lstStyle/>
          <a:p>
            <a:pPr fontAlgn="auto">
              <a:spcBef>
                <a:spcPts val="0"/>
              </a:spcBef>
              <a:spcAft>
                <a:spcPts val="0"/>
              </a:spcAft>
              <a:defRPr/>
            </a:pPr>
            <a:r>
              <a:rPr lang="en-US" sz="1400" b="1" dirty="0">
                <a:solidFill>
                  <a:srgbClr val="000099"/>
                </a:solidFill>
                <a:cs typeface="Arial" pitchFamily="34" charset="0"/>
              </a:rPr>
              <a:t>Project No:</a:t>
            </a:r>
          </a:p>
        </p:txBody>
      </p:sp>
      <p:sp>
        <p:nvSpPr>
          <p:cNvPr id="24" name="Text Placeholder 27"/>
          <p:cNvSpPr>
            <a:spLocks noGrp="1"/>
          </p:cNvSpPr>
          <p:nvPr>
            <p:ph type="body" sz="quarter" idx="23"/>
          </p:nvPr>
        </p:nvSpPr>
        <p:spPr>
          <a:xfrm>
            <a:off x="5562600" y="2438400"/>
            <a:ext cx="3200400" cy="304800"/>
          </a:xfrm>
          <a:prstGeom prst="rect">
            <a:avLst/>
          </a:prstGeom>
        </p:spPr>
        <p:txBody>
          <a:bodyPr>
            <a:noAutofit/>
          </a:bodyPr>
          <a:lstStyle>
            <a:lvl1pPr algn="l">
              <a:buNone/>
              <a:defRPr sz="1400" b="0" i="0">
                <a:solidFill>
                  <a:srgbClr val="000099"/>
                </a:solidFill>
                <a:latin typeface="Arial" pitchFamily="34" charset="0"/>
                <a:cs typeface="Arial" pitchFamily="34" charset="0"/>
              </a:defRPr>
            </a:lvl1pPr>
            <a:lvl2pPr>
              <a:defRPr sz="1400">
                <a:solidFill>
                  <a:srgbClr val="000099"/>
                </a:solidFill>
                <a:latin typeface="Arial" pitchFamily="34" charset="0"/>
                <a:cs typeface="Arial" pitchFamily="34" charset="0"/>
              </a:defRPr>
            </a:lvl2pPr>
            <a:lvl3pPr>
              <a:defRPr sz="1400">
                <a:solidFill>
                  <a:srgbClr val="000099"/>
                </a:solidFill>
                <a:latin typeface="Arial" pitchFamily="34" charset="0"/>
                <a:cs typeface="Arial" pitchFamily="34" charset="0"/>
              </a:defRPr>
            </a:lvl3pPr>
            <a:lvl4pPr>
              <a:defRPr sz="1400">
                <a:solidFill>
                  <a:srgbClr val="000099"/>
                </a:solidFill>
                <a:latin typeface="Arial" pitchFamily="34" charset="0"/>
                <a:cs typeface="Arial" pitchFamily="34" charset="0"/>
              </a:defRPr>
            </a:lvl4pPr>
            <a:lvl5pPr>
              <a:defRPr sz="1400">
                <a:solidFill>
                  <a:srgbClr val="000099"/>
                </a:solidFill>
                <a:latin typeface="Arial" pitchFamily="34" charset="0"/>
                <a:cs typeface="Arial" pitchFamily="34" charset="0"/>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536700"/>
            <a:ext cx="8131175" cy="4324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0" y="6629400"/>
            <a:ext cx="1219200" cy="304800"/>
          </a:xfrm>
          <a:prstGeom prst="rect">
            <a:avLst/>
          </a:prstGeom>
          <a:ln/>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a:xfrm>
            <a:off x="7988300" y="6629400"/>
            <a:ext cx="1143000" cy="304800"/>
          </a:xfrm>
          <a:prstGeom prst="rect">
            <a:avLst/>
          </a:prstGeom>
          <a:ln/>
        </p:spPr>
        <p:txBody>
          <a:bodyPr/>
          <a:lstStyle>
            <a:lvl1pPr>
              <a:defRPr/>
            </a:lvl1pPr>
          </a:lstStyle>
          <a:p>
            <a:pPr>
              <a:defRPr/>
            </a:pPr>
            <a:fld id="{F14253EE-E19E-451F-A1A0-9E6E30536B3C}" type="slidenum">
              <a:rPr lang="en-US"/>
              <a:pPr>
                <a:defRPr/>
              </a:pPr>
              <a:t>‹#›</a:t>
            </a:fld>
            <a:endParaRPr lang="en-US">
              <a:solidFill>
                <a:schemeClr val="bg2"/>
              </a:solidFill>
            </a:endParaRPr>
          </a:p>
        </p:txBody>
      </p:sp>
      <p:pic>
        <p:nvPicPr>
          <p:cNvPr id="6" name="Picture 2" descr="C:\Users\lawrence.garlit\Desktop\Misc\31st_Fighter_Wing.png"/>
          <p:cNvPicPr>
            <a:picLocks noChangeAspect="1" noChangeArrowheads="1"/>
          </p:cNvPicPr>
          <p:nvPr userDrawn="1"/>
        </p:nvPicPr>
        <p:blipFill>
          <a:blip r:embed="rId2" cstate="print"/>
          <a:srcRect/>
          <a:stretch>
            <a:fillRect/>
          </a:stretch>
        </p:blipFill>
        <p:spPr bwMode="auto">
          <a:xfrm>
            <a:off x="126449" y="79513"/>
            <a:ext cx="1185647" cy="115293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4"/>
          <p:cNvSpPr txBox="1">
            <a:spLocks noChangeArrowheads="1"/>
          </p:cNvSpPr>
          <p:nvPr userDrawn="1"/>
        </p:nvSpPr>
        <p:spPr bwMode="auto">
          <a:xfrm>
            <a:off x="3505200" y="6521451"/>
            <a:ext cx="2362200" cy="338554"/>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600" b="1" i="1" dirty="0">
                <a:latin typeface="Century Schoolbook" pitchFamily="18" charset="0"/>
              </a:rPr>
              <a:t>We Make It Happen</a:t>
            </a:r>
          </a:p>
        </p:txBody>
      </p:sp>
      <p:pic>
        <p:nvPicPr>
          <p:cNvPr id="2051" name="Picture 9" descr="31FW logo"/>
          <p:cNvPicPr>
            <a:picLocks noChangeAspect="1" noChangeArrowheads="1"/>
          </p:cNvPicPr>
          <p:nvPr userDrawn="1"/>
        </p:nvPicPr>
        <p:blipFill>
          <a:blip r:embed="rId5" cstate="print"/>
          <a:srcRect/>
          <a:stretch>
            <a:fillRect/>
          </a:stretch>
        </p:blipFill>
        <p:spPr bwMode="auto">
          <a:xfrm>
            <a:off x="152401" y="1"/>
            <a:ext cx="1235075" cy="1235075"/>
          </a:xfrm>
          <a:prstGeom prst="rect">
            <a:avLst/>
          </a:prstGeom>
          <a:noFill/>
          <a:ln w="9525">
            <a:noFill/>
            <a:miter lim="800000"/>
            <a:headEnd/>
            <a:tailEnd/>
          </a:ln>
        </p:spPr>
      </p:pic>
      <p:pic>
        <p:nvPicPr>
          <p:cNvPr id="2052" name="Picture 10" descr="color__bull"/>
          <p:cNvPicPr>
            <a:picLocks noChangeAspect="1" noChangeArrowheads="1"/>
          </p:cNvPicPr>
          <p:nvPr userDrawn="1"/>
        </p:nvPicPr>
        <p:blipFill>
          <a:blip r:embed="rId6" cstate="print"/>
          <a:srcRect/>
          <a:stretch>
            <a:fillRect/>
          </a:stretch>
        </p:blipFill>
        <p:spPr bwMode="auto">
          <a:xfrm>
            <a:off x="7924800" y="122238"/>
            <a:ext cx="990600" cy="990600"/>
          </a:xfrm>
          <a:prstGeom prst="rect">
            <a:avLst/>
          </a:prstGeom>
          <a:noFill/>
          <a:ln w="9525">
            <a:noFill/>
            <a:miter lim="800000"/>
            <a:headEnd/>
            <a:tailEnd/>
          </a:ln>
        </p:spPr>
      </p:pic>
      <p:sp>
        <p:nvSpPr>
          <p:cNvPr id="10" name="Rectangle 3"/>
          <p:cNvSpPr txBox="1">
            <a:spLocks noChangeArrowheads="1"/>
          </p:cNvSpPr>
          <p:nvPr userDrawn="1"/>
        </p:nvSpPr>
        <p:spPr bwMode="auto">
          <a:xfrm>
            <a:off x="7988300" y="6524625"/>
            <a:ext cx="1143000" cy="304800"/>
          </a:xfrm>
          <a:prstGeom prst="rect">
            <a:avLst/>
          </a:prstGeom>
          <a:noFill/>
          <a:ln w="9525">
            <a:noFill/>
            <a:miter lim="800000"/>
            <a:headEnd/>
            <a:tailEnd/>
          </a:ln>
          <a:effectLst/>
        </p:spPr>
        <p:txBody>
          <a:bodyPr/>
          <a:lstStyle>
            <a:lvl1pPr algn="r">
              <a:defRPr sz="1000">
                <a:solidFill>
                  <a:srgbClr val="969696"/>
                </a:solidFill>
                <a:latin typeface="Arial" charset="0"/>
              </a:defRPr>
            </a:lvl1pPr>
          </a:lstStyle>
          <a:p>
            <a:pPr fontAlgn="auto">
              <a:spcBef>
                <a:spcPts val="0"/>
              </a:spcBef>
              <a:spcAft>
                <a:spcPts val="0"/>
              </a:spcAft>
              <a:defRPr/>
            </a:pPr>
            <a:fld id="{9AC0B1AD-BC50-40C2-815A-122A0831CBF0}" type="slidenum">
              <a:rPr lang="en-US" smtClean="0"/>
              <a:pPr fontAlgn="auto">
                <a:spcBef>
                  <a:spcPts val="0"/>
                </a:spcBef>
                <a:spcAft>
                  <a:spcPts val="0"/>
                </a:spcAft>
                <a:defRPr/>
              </a:pPr>
              <a:t>‹#›</a:t>
            </a:fld>
            <a:endParaRPr lang="en-US" dirty="0">
              <a:solidFill>
                <a:schemeClr val="bg2"/>
              </a:solidFill>
            </a:endParaRPr>
          </a:p>
        </p:txBody>
      </p:sp>
      <p:sp>
        <p:nvSpPr>
          <p:cNvPr id="11" name="Line 7"/>
          <p:cNvSpPr>
            <a:spLocks noChangeShapeType="1"/>
          </p:cNvSpPr>
          <p:nvPr userDrawn="1"/>
        </p:nvSpPr>
        <p:spPr bwMode="auto">
          <a:xfrm>
            <a:off x="381000" y="136525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dirty="0">
              <a:latin typeface="+mn-lt"/>
            </a:endParaRPr>
          </a:p>
        </p:txBody>
      </p:sp>
      <p:sp>
        <p:nvSpPr>
          <p:cNvPr id="12" name="Line 7"/>
          <p:cNvSpPr>
            <a:spLocks noChangeShapeType="1"/>
          </p:cNvSpPr>
          <p:nvPr userDrawn="1"/>
        </p:nvSpPr>
        <p:spPr bwMode="auto">
          <a:xfrm>
            <a:off x="381000" y="64770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ctr" rtl="0" eaLnBrk="0" fontAlgn="base" hangingPunct="0">
        <a:spcBef>
          <a:spcPct val="20000"/>
        </a:spcBef>
        <a:spcAft>
          <a:spcPct val="0"/>
        </a:spcAft>
        <a:buFont typeface="Arial" pitchFamily="34" charset="0"/>
        <a:defRPr sz="6000" b="1" kern="1200">
          <a:solidFill>
            <a:srgbClr val="000099"/>
          </a:solidFill>
          <a:latin typeface="Arial" pitchFamily="34" charset="0"/>
          <a:ea typeface="+mn-ea"/>
          <a:cs typeface="Arial" pitchFamily="34" charset="0"/>
        </a:defRPr>
      </a:lvl1pPr>
      <a:lvl2pPr marL="742950" indent="-285750" algn="ctr" rtl="0" eaLnBrk="0" fontAlgn="base" hangingPunct="0">
        <a:spcBef>
          <a:spcPct val="20000"/>
        </a:spcBef>
        <a:spcAft>
          <a:spcPct val="0"/>
        </a:spcAft>
        <a:buFont typeface="Arial" pitchFamily="34" charset="0"/>
        <a:buChar char="–"/>
        <a:defRPr sz="2800" kern="1200">
          <a:solidFill>
            <a:schemeClr val="tx1"/>
          </a:solidFill>
          <a:latin typeface="+mn-lt"/>
          <a:ea typeface="+mn-ea"/>
          <a:cs typeface="Arial" charset="0"/>
        </a:defRPr>
      </a:lvl2pPr>
      <a:lvl3pPr marL="1143000" indent="-228600" algn="ctr"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charset="0"/>
        </a:defRPr>
      </a:lvl3pPr>
      <a:lvl4pPr marL="1600200" indent="-228600" algn="ctr"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charset="0"/>
        </a:defRPr>
      </a:lvl4pPr>
      <a:lvl5pPr marL="2057400" indent="-228600" algn="ctr"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mailto:giovanna.coppola.it@us.af.mi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giovanna.coppola.it@us.af.mi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aviano.af.mil/Site-Pages/Recycli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giovanna.coppola.it@us.af.mi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giovanna.coppola.it@us.af.mi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aviano.af.mil/Site-Pages/Recyclin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800" dirty="0"/>
              <a:t>RECYCLING PROGRAM </a:t>
            </a:r>
          </a:p>
          <a:p>
            <a:endParaRPr lang="en-US" sz="4800" dirty="0"/>
          </a:p>
          <a:p>
            <a:endParaRPr lang="en-US" sz="4800" dirty="0"/>
          </a:p>
          <a:p>
            <a:pPr algn="l"/>
            <a:r>
              <a:rPr lang="en-US" sz="2800" dirty="0"/>
              <a:t>					</a:t>
            </a:r>
            <a:endParaRPr lang="en-US" sz="2000" dirty="0"/>
          </a:p>
          <a:p>
            <a:pPr algn="l"/>
            <a:r>
              <a:rPr lang="en-US" sz="2000" dirty="0"/>
              <a:t>					       31</a:t>
            </a:r>
            <a:r>
              <a:rPr lang="en-US" sz="2000" baseline="30000" dirty="0"/>
              <a:t>st</a:t>
            </a:r>
            <a:r>
              <a:rPr lang="en-US" sz="2000" dirty="0"/>
              <a:t> CES/CEI</a:t>
            </a:r>
          </a:p>
          <a:p>
            <a:pPr algn="l"/>
            <a:r>
              <a:rPr lang="en-US" sz="2000" dirty="0"/>
              <a:t>					       Installation Management Office</a:t>
            </a:r>
          </a:p>
          <a:p>
            <a:pPr algn="l"/>
            <a:r>
              <a:rPr lang="en-US" sz="2000" dirty="0"/>
              <a:t>					       Community Recycling Liaison</a:t>
            </a:r>
          </a:p>
          <a:p>
            <a:pPr algn="l"/>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7468" y="1463037"/>
            <a:ext cx="8473377" cy="4811153"/>
          </a:xfrm>
        </p:spPr>
        <p:txBody>
          <a:bodyPr/>
          <a:lstStyle/>
          <a:p>
            <a:pPr algn="l"/>
            <a:r>
              <a:rPr lang="en-US" sz="1800" b="0" i="1" dirty="0"/>
              <a:t>There are many things to do on your PCS out of Aviano.  Discarding unwanted </a:t>
            </a:r>
          </a:p>
          <a:p>
            <a:pPr algn="l"/>
            <a:r>
              <a:rPr lang="en-US" sz="1800" b="0" i="1" dirty="0"/>
              <a:t>items during the “PCS Purge” can be a simple process if done early and correctly.</a:t>
            </a:r>
          </a:p>
          <a:p>
            <a:pPr algn="l"/>
            <a:r>
              <a:rPr lang="en-US" sz="1800" b="0" i="1" dirty="0"/>
              <a:t>During your time in Italy you collect new things, but you also outgrown others.</a:t>
            </a:r>
          </a:p>
          <a:p>
            <a:pPr algn="l"/>
            <a:r>
              <a:rPr lang="en-US" sz="1800" b="0" i="1" dirty="0"/>
              <a:t>Some things can be sold or donated, but everything that needs to be thrown out</a:t>
            </a:r>
          </a:p>
          <a:p>
            <a:pPr algn="l"/>
            <a:r>
              <a:rPr lang="en-US" sz="1800" b="0" i="1" dirty="0"/>
              <a:t>must be done correctly. Every community in the local area has an Ecological </a:t>
            </a:r>
          </a:p>
          <a:p>
            <a:pPr algn="l"/>
            <a:r>
              <a:rPr lang="en-US" sz="1800" b="0" i="1" dirty="0"/>
              <a:t>Platform, the Italian equivalent of the city dump.  The rules for use vary by </a:t>
            </a:r>
          </a:p>
          <a:p>
            <a:pPr algn="l"/>
            <a:r>
              <a:rPr lang="en-US" sz="1800" b="0" i="1" dirty="0"/>
              <a:t>community, but they do exist and you need to use them for bulky items.  They</a:t>
            </a:r>
          </a:p>
          <a:p>
            <a:pPr algn="l"/>
            <a:r>
              <a:rPr lang="en-US" sz="1800" b="0" i="1" dirty="0"/>
              <a:t>don’t allow you to drop off bags of unsorted trash. You can get rid of smaller</a:t>
            </a:r>
          </a:p>
          <a:p>
            <a:pPr algn="l"/>
            <a:r>
              <a:rPr lang="en-US" sz="1800" b="0" i="1" dirty="0"/>
              <a:t>excess items in an incremental/systematic manner through your normal “mixed</a:t>
            </a:r>
          </a:p>
          <a:p>
            <a:pPr algn="l"/>
            <a:r>
              <a:rPr lang="en-US" sz="1800" b="0" i="1" dirty="0"/>
              <a:t>waste” trash can.  If you have a lot to get rid of this may take months. If you wait</a:t>
            </a:r>
          </a:p>
          <a:p>
            <a:pPr algn="l"/>
            <a:r>
              <a:rPr lang="en-US" sz="1800" b="0" i="1" dirty="0"/>
              <a:t>until the last week, you can expect to have to pay for excess waste</a:t>
            </a:r>
          </a:p>
          <a:p>
            <a:pPr algn="l"/>
            <a:r>
              <a:rPr lang="en-US" sz="1800" b="0" i="1" dirty="0"/>
              <a:t>removal.  Remember, you cannot bring your waste to base. Likewise, if you dump</a:t>
            </a:r>
          </a:p>
          <a:p>
            <a:pPr algn="l"/>
            <a:r>
              <a:rPr lang="en-US" sz="1800" b="0" i="1" dirty="0"/>
              <a:t>your trash off base you are breaking the law and will be fined. Plan ahead for a</a:t>
            </a:r>
          </a:p>
          <a:p>
            <a:pPr algn="l"/>
            <a:r>
              <a:rPr lang="en-US" sz="1800" b="0" i="1" dirty="0"/>
              <a:t>smooth PCS.  Don’t wait until you have orders to do the “PCS Purge” - make it a</a:t>
            </a:r>
          </a:p>
          <a:p>
            <a:pPr algn="l"/>
            <a:r>
              <a:rPr lang="en-US" sz="1800" b="0" i="1" dirty="0"/>
              <a:t>seasonal habit.</a:t>
            </a:r>
          </a:p>
        </p:txBody>
      </p:sp>
      <p:sp>
        <p:nvSpPr>
          <p:cNvPr id="4" name="Rectangle 3"/>
          <p:cNvSpPr/>
          <p:nvPr/>
        </p:nvSpPr>
        <p:spPr>
          <a:xfrm>
            <a:off x="998958" y="607204"/>
            <a:ext cx="7270399" cy="400110"/>
          </a:xfrm>
          <a:prstGeom prst="rect">
            <a:avLst/>
          </a:prstGeom>
        </p:spPr>
        <p:txBody>
          <a:bodyPr wrap="square">
            <a:spAutoFit/>
          </a:bodyPr>
          <a:lstStyle/>
          <a:p>
            <a:pPr marL="342900" lvl="0" indent="-342900" algn="ctr" eaLnBrk="0" hangingPunct="0">
              <a:spcBef>
                <a:spcPct val="20000"/>
              </a:spcBef>
            </a:pPr>
            <a:r>
              <a:rPr lang="en-US" b="1" i="1" dirty="0">
                <a:solidFill>
                  <a:srgbClr val="000099"/>
                </a:solidFill>
                <a:cs typeface="Arial" pitchFamily="34" charset="0"/>
              </a:rPr>
              <a:t>PCS RECYCLING GUIDANCE</a:t>
            </a:r>
            <a:endParaRPr lang="en-US" sz="2000" b="1" i="1" dirty="0">
              <a:solidFill>
                <a:srgbClr val="000099"/>
              </a:solidFill>
              <a:cs typeface="Arial" pitchFamily="34" charset="0"/>
            </a:endParaRPr>
          </a:p>
        </p:txBody>
      </p:sp>
    </p:spTree>
    <p:extLst>
      <p:ext uri="{BB962C8B-B14F-4D97-AF65-F5344CB8AC3E}">
        <p14:creationId xmlns:p14="http://schemas.microsoft.com/office/powerpoint/2010/main" val="310465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7468" y="1463037"/>
            <a:ext cx="8473377" cy="4811153"/>
          </a:xfrm>
        </p:spPr>
        <p:txBody>
          <a:bodyPr/>
          <a:lstStyle/>
          <a:p>
            <a:pPr algn="l">
              <a:buFont typeface="Arial" panose="020B0604020202020204" pitchFamily="34" charset="0"/>
              <a:buChar char="•"/>
            </a:pPr>
            <a:r>
              <a:rPr lang="en-US" sz="1800" b="0" i="1" dirty="0"/>
              <a:t>Refuse Calendars posted on the recycling webpage are in Italian and English version.</a:t>
            </a:r>
          </a:p>
          <a:p>
            <a:pPr algn="l">
              <a:buFont typeface="Arial" panose="020B0604020202020204" pitchFamily="34" charset="0"/>
              <a:buChar char="•"/>
            </a:pPr>
            <a:r>
              <a:rPr lang="en-US" sz="1800" b="0" i="1" dirty="0"/>
              <a:t>Click the town name to view specific recycling guidelines.</a:t>
            </a:r>
          </a:p>
          <a:p>
            <a:pPr algn="l">
              <a:buFont typeface="Arial" panose="020B0604020202020204" pitchFamily="34" charset="0"/>
              <a:buChar char="•"/>
            </a:pPr>
            <a:r>
              <a:rPr lang="en-US" sz="1800" b="0" i="1" dirty="0"/>
              <a:t>Click the “current year refuse calendar” link beside your community name to download the current year community refuse calendar.</a:t>
            </a:r>
          </a:p>
          <a:p>
            <a:pPr algn="l">
              <a:buFont typeface="Arial" panose="020B0604020202020204" pitchFamily="34" charset="0"/>
              <a:buChar char="•"/>
            </a:pPr>
            <a:r>
              <a:rPr lang="en-US" sz="1800" b="0" i="1" dirty="0"/>
              <a:t>A “current year refuse calendar”  link will appear as new calendars are added for each community</a:t>
            </a:r>
          </a:p>
          <a:p>
            <a:pPr algn="l">
              <a:buFont typeface="Arial" panose="020B0604020202020204" pitchFamily="34" charset="0"/>
              <a:buChar char="•"/>
            </a:pPr>
            <a:r>
              <a:rPr lang="en-US" sz="1800" b="0" i="1" dirty="0"/>
              <a:t>Refuse Calendars include January and February of the next year; so be sure to scroll to the end of the pdf to check its end month.</a:t>
            </a:r>
          </a:p>
          <a:p>
            <a:pPr algn="l">
              <a:buFont typeface="Arial" panose="020B0604020202020204" pitchFamily="34" charset="0"/>
              <a:buChar char="•"/>
            </a:pPr>
            <a:r>
              <a:rPr lang="en-US" sz="1800" b="0" i="1" dirty="0"/>
              <a:t>If you cannot find your town, press </a:t>
            </a:r>
            <a:r>
              <a:rPr lang="en-US" sz="1800" b="0" i="1" dirty="0" err="1"/>
              <a:t>ctrl+F</a:t>
            </a:r>
            <a:r>
              <a:rPr lang="en-US" sz="1800" b="0" i="1" dirty="0"/>
              <a:t> and search the page as some towns fall under a parent community.</a:t>
            </a:r>
          </a:p>
          <a:p>
            <a:pPr algn="l">
              <a:buFont typeface="Arial" panose="020B0604020202020204" pitchFamily="34" charset="0"/>
              <a:buChar char="•"/>
            </a:pPr>
            <a:endParaRPr lang="en-US" sz="1800" b="0" i="1" dirty="0"/>
          </a:p>
        </p:txBody>
      </p:sp>
      <p:sp>
        <p:nvSpPr>
          <p:cNvPr id="4" name="Rectangle 3"/>
          <p:cNvSpPr/>
          <p:nvPr/>
        </p:nvSpPr>
        <p:spPr>
          <a:xfrm>
            <a:off x="998958" y="607204"/>
            <a:ext cx="7270399" cy="400110"/>
          </a:xfrm>
          <a:prstGeom prst="rect">
            <a:avLst/>
          </a:prstGeom>
        </p:spPr>
        <p:txBody>
          <a:bodyPr wrap="square">
            <a:spAutoFit/>
          </a:bodyPr>
          <a:lstStyle/>
          <a:p>
            <a:pPr marL="342900" lvl="0" indent="-342900" algn="ctr" eaLnBrk="0" hangingPunct="0">
              <a:spcBef>
                <a:spcPct val="20000"/>
              </a:spcBef>
            </a:pPr>
            <a:r>
              <a:rPr lang="en-US" b="1" i="1" dirty="0">
                <a:solidFill>
                  <a:srgbClr val="000099"/>
                </a:solidFill>
                <a:cs typeface="Arial" pitchFamily="34" charset="0"/>
              </a:rPr>
              <a:t>COMMUNITY GUIDES TO RECYCLING</a:t>
            </a:r>
            <a:endParaRPr lang="en-US" sz="2000" b="1" i="1" dirty="0">
              <a:solidFill>
                <a:srgbClr val="000099"/>
              </a:solidFill>
              <a:cs typeface="Arial" pitchFamily="34" charset="0"/>
            </a:endParaRPr>
          </a:p>
        </p:txBody>
      </p:sp>
    </p:spTree>
    <p:extLst>
      <p:ext uri="{BB962C8B-B14F-4D97-AF65-F5344CB8AC3E}">
        <p14:creationId xmlns:p14="http://schemas.microsoft.com/office/powerpoint/2010/main" val="170000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274838"/>
            <a:ext cx="4572000" cy="2308324"/>
          </a:xfrm>
          <a:prstGeom prst="rect">
            <a:avLst/>
          </a:prstGeom>
        </p:spPr>
        <p:txBody>
          <a:bodyP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Rectangle 4"/>
          <p:cNvSpPr/>
          <p:nvPr/>
        </p:nvSpPr>
        <p:spPr>
          <a:xfrm>
            <a:off x="298174" y="1469768"/>
            <a:ext cx="8269357" cy="2308324"/>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5"/>
          <p:cNvSpPr/>
          <p:nvPr/>
        </p:nvSpPr>
        <p:spPr>
          <a:xfrm>
            <a:off x="2286000" y="2151728"/>
            <a:ext cx="4572000" cy="2554545"/>
          </a:xfrm>
          <a:prstGeom prst="rect">
            <a:avLst/>
          </a:prstGeom>
        </p:spPr>
        <p:txBody>
          <a:bodyPr>
            <a:spAutoFit/>
          </a:bodyPr>
          <a:lstStyle/>
          <a:p>
            <a:endParaRPr lang="en-US" dirty="0">
              <a:latin typeface="Times New Roman"/>
            </a:endParaRPr>
          </a:p>
          <a:p>
            <a:endParaRPr lang="en-US" dirty="0">
              <a:latin typeface="Times New Roman"/>
            </a:endParaRPr>
          </a:p>
          <a:p>
            <a:endParaRPr lang="en-US" dirty="0">
              <a:latin typeface="Times New Roman"/>
            </a:endParaRPr>
          </a:p>
          <a:p>
            <a:pPr marR="86600"/>
            <a:endParaRPr lang="en-US" dirty="0">
              <a:latin typeface="Times New Roman"/>
            </a:endParaRPr>
          </a:p>
          <a:p>
            <a:endParaRPr lang="en-US" sz="2400" dirty="0">
              <a:latin typeface="Times New Roman"/>
            </a:endParaRPr>
          </a:p>
          <a:p>
            <a:pPr marR="86600"/>
            <a:endParaRPr lang="en-US" dirty="0">
              <a:latin typeface="Times New Roman"/>
            </a:endParaRPr>
          </a:p>
          <a:p>
            <a:endParaRPr lang="en-US" sz="2800" dirty="0">
              <a:latin typeface="Times New Roman"/>
            </a:endParaRPr>
          </a:p>
          <a:p>
            <a:pPr marR="86600"/>
            <a:endParaRPr lang="en-US" dirty="0">
              <a:latin typeface="Times New Roman"/>
            </a:endParaRPr>
          </a:p>
        </p:txBody>
      </p:sp>
      <p:sp>
        <p:nvSpPr>
          <p:cNvPr id="7" name="Rectangle 6"/>
          <p:cNvSpPr/>
          <p:nvPr/>
        </p:nvSpPr>
        <p:spPr>
          <a:xfrm>
            <a:off x="2286000" y="2274838"/>
            <a:ext cx="4572000" cy="2308324"/>
          </a:xfrm>
          <a:prstGeom prst="rect">
            <a:avLst/>
          </a:prstGeom>
        </p:spPr>
        <p:txBody>
          <a:bodyP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descr="C:\Users\Giovanna.Coppola\Desktop\COMUNE DI AVIANO\Aviano Via Garibaldi\P10100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5" y="1401736"/>
            <a:ext cx="8238435" cy="4959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1784" y="541825"/>
            <a:ext cx="6470374" cy="646331"/>
          </a:xfrm>
          <a:prstGeom prst="rect">
            <a:avLst/>
          </a:prstGeom>
          <a:noFill/>
        </p:spPr>
        <p:txBody>
          <a:bodyPr wrap="square" rtlCol="0">
            <a:spAutoFit/>
          </a:bodyPr>
          <a:lstStyle/>
          <a:p>
            <a:pPr algn="ctr"/>
            <a:r>
              <a:rPr lang="en-US" b="1" dirty="0">
                <a:solidFill>
                  <a:srgbClr val="000099"/>
                </a:solidFill>
              </a:rPr>
              <a:t>Some photos of waste abandoned in Province of Pordenone territory.  DO WE LIKE IT???</a:t>
            </a:r>
          </a:p>
        </p:txBody>
      </p:sp>
    </p:spTree>
    <p:extLst>
      <p:ext uri="{BB962C8B-B14F-4D97-AF65-F5344CB8AC3E}">
        <p14:creationId xmlns:p14="http://schemas.microsoft.com/office/powerpoint/2010/main" val="158025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93913" y="1749287"/>
            <a:ext cx="7593496" cy="2822713"/>
          </a:xfrm>
        </p:spPr>
        <p:txBody>
          <a:bodyPr/>
          <a:lstStyle/>
          <a:p>
            <a:endParaRPr lang="en-US" sz="2000" dirty="0"/>
          </a:p>
        </p:txBody>
      </p:sp>
      <p:pic>
        <p:nvPicPr>
          <p:cNvPr id="3074" name="Picture 2" descr="C:\Users\Giovanna.Coppola\Desktop\COMUNE DI AVIANO\Marsure Via Berengario nr6 MSgt Habetler Misty 632-7240\DSC0294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49366" y="-3012895"/>
            <a:ext cx="19507200" cy="1463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855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RECYCLING PROGRAM</a:t>
            </a:r>
          </a:p>
          <a:p>
            <a:r>
              <a:rPr lang="en-US" sz="2000" b="0" i="1" dirty="0"/>
              <a:t> WELCOME TO AVIANO!</a:t>
            </a:r>
          </a:p>
          <a:p>
            <a:pPr algn="l">
              <a:buFont typeface="Arial" panose="020B0604020202020204" pitchFamily="34" charset="0"/>
              <a:buChar char="•"/>
            </a:pPr>
            <a:r>
              <a:rPr lang="en-US" sz="2000" b="0" i="1" dirty="0"/>
              <a:t>Do you know how our recycling program works?</a:t>
            </a:r>
          </a:p>
          <a:p>
            <a:pPr algn="l">
              <a:buFont typeface="Arial" panose="020B0604020202020204" pitchFamily="34" charset="0"/>
              <a:buChar char="•"/>
            </a:pPr>
            <a:r>
              <a:rPr lang="en-US" sz="2000" b="0" i="1" dirty="0"/>
              <a:t>Do you know the Italian Environmental Law and Community Disposition work?</a:t>
            </a:r>
          </a:p>
          <a:p>
            <a:pPr algn="l">
              <a:buFont typeface="Arial" panose="020B0604020202020204" pitchFamily="34" charset="0"/>
              <a:buChar char="•"/>
            </a:pPr>
            <a:r>
              <a:rPr lang="en-US" sz="2000" b="0" i="1" dirty="0"/>
              <a:t>Simple! Once you rent your house contact 31 CES/CEI –Giovanna </a:t>
            </a:r>
            <a:r>
              <a:rPr lang="en-US" sz="2000" b="0" i="1" dirty="0" err="1"/>
              <a:t>Coppola,</a:t>
            </a:r>
            <a:r>
              <a:rPr lang="en-US" sz="2000" b="0" i="1" dirty="0"/>
              <a:t> Community Recycling Liaison at DSN 632-2511 and/or send an email to </a:t>
            </a:r>
            <a:r>
              <a:rPr lang="en-US" sz="2000" b="0" i="1" dirty="0">
                <a:hlinkClick r:id="rId3"/>
              </a:rPr>
              <a:t>giovanna.coppola.it@us.af.mil</a:t>
            </a:r>
            <a:r>
              <a:rPr lang="en-US" sz="2000" b="0" i="1" dirty="0"/>
              <a:t> </a:t>
            </a:r>
          </a:p>
          <a:p>
            <a:pPr algn="l">
              <a:buFont typeface="Arial" panose="020B0604020202020204" pitchFamily="34" charset="0"/>
              <a:buChar char="•"/>
            </a:pPr>
            <a:r>
              <a:rPr lang="en-US" sz="2000" b="0" i="1" dirty="0"/>
              <a:t>It is important to have immediately the right information to perform a properly and correct refuse separation collection to be a </a:t>
            </a:r>
            <a:r>
              <a:rPr lang="en-US" sz="2000" b="0" i="1"/>
              <a:t>good neighbor!</a:t>
            </a:r>
            <a:endParaRPr lang="en-US" sz="2000" b="0" i="1" dirty="0"/>
          </a:p>
        </p:txBody>
      </p:sp>
    </p:spTree>
    <p:extLst>
      <p:ext uri="{BB962C8B-B14F-4D97-AF65-F5344CB8AC3E}">
        <p14:creationId xmlns:p14="http://schemas.microsoft.com/office/powerpoint/2010/main" val="90383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42523" y="1863204"/>
            <a:ext cx="8259418" cy="4453189"/>
          </a:xfrm>
        </p:spPr>
        <p:txBody>
          <a:bodyPr/>
          <a:lstStyle/>
          <a:p>
            <a:pPr algn="l">
              <a:buFont typeface="Arial" panose="020B0604020202020204" pitchFamily="34" charset="0"/>
              <a:buChar char="•"/>
            </a:pPr>
            <a:r>
              <a:rPr lang="en-US" sz="2000" b="0" dirty="0"/>
              <a:t> </a:t>
            </a:r>
            <a:r>
              <a:rPr lang="en-US" sz="2000" i="1" dirty="0"/>
              <a:t>AVIANO AIR BASE INSTRUCTION 90-502 14 DECEMBER 2009</a:t>
            </a:r>
          </a:p>
          <a:p>
            <a:pPr algn="l"/>
            <a:r>
              <a:rPr lang="en-US" sz="2000" i="1" dirty="0"/>
              <a:t>Special Management </a:t>
            </a:r>
          </a:p>
          <a:p>
            <a:pPr algn="l">
              <a:buFont typeface="Arial" pitchFamily="34" charset="0"/>
              <a:buChar char="•"/>
            </a:pPr>
            <a:r>
              <a:rPr lang="en-US" sz="2000" i="1" dirty="0"/>
              <a:t>AVIANO AIR BASE COMMUNIITY STANDARDS </a:t>
            </a:r>
            <a:r>
              <a:rPr lang="en-US" sz="2000" b="0" dirty="0"/>
              <a:t>	</a:t>
            </a:r>
          </a:p>
          <a:p>
            <a:pPr algn="l">
              <a:buFont typeface="Arial" pitchFamily="34" charset="0"/>
              <a:buChar char="•"/>
            </a:pPr>
            <a:r>
              <a:rPr lang="en-US" sz="2000" i="1" dirty="0"/>
              <a:t>Paragraph 26.4 – Trash and Recycling in the community.</a:t>
            </a:r>
          </a:p>
          <a:p>
            <a:pPr marL="0" indent="0"/>
            <a:r>
              <a:rPr lang="en-US" sz="2000" i="1" dirty="0"/>
              <a:t>RECYCLING—DO YOUR PART</a:t>
            </a:r>
          </a:p>
          <a:p>
            <a:pPr marL="0" indent="0" algn="l"/>
            <a:r>
              <a:rPr lang="en-US" sz="2000" b="0" i="1" dirty="0"/>
              <a:t>In Italy, recycling is required by law and not complying may result in fines.  Additionally, bringing waste on Base for disposal is against the law.  Every  community in the local area has an Ecological Platform (EP)/Waste Collection Center (WCC).  The rules vary by community, but they exist to help dispose of bulk items.  These Eps won’t allow unsorted trash to be dropped off.  Plan ahead to get rid of smaller items in an incremental and systematic manner.</a:t>
            </a:r>
          </a:p>
          <a:p>
            <a:pPr marL="0" indent="0" algn="l"/>
            <a:r>
              <a:rPr lang="en-US" sz="2000" b="0" i="1" dirty="0"/>
              <a:t>For more information or questions, contact the Community Recycling Liaison, Giovanna Coppola at DSN 632-2511</a:t>
            </a:r>
          </a:p>
          <a:p>
            <a:pPr algn="l">
              <a:buFont typeface="Arial" pitchFamily="34" charset="0"/>
              <a:buChar char="•"/>
            </a:pPr>
            <a:endParaRPr lang="en-US" sz="2000" dirty="0"/>
          </a:p>
        </p:txBody>
      </p:sp>
      <p:sp>
        <p:nvSpPr>
          <p:cNvPr id="4" name="Rectangle 3"/>
          <p:cNvSpPr/>
          <p:nvPr/>
        </p:nvSpPr>
        <p:spPr>
          <a:xfrm>
            <a:off x="1729409" y="400945"/>
            <a:ext cx="5615608" cy="769441"/>
          </a:xfrm>
          <a:prstGeom prst="rect">
            <a:avLst/>
          </a:prstGeom>
        </p:spPr>
        <p:txBody>
          <a:bodyPr wrap="square">
            <a:spAutoFit/>
          </a:bodyPr>
          <a:lstStyle/>
          <a:p>
            <a:pPr marL="342900" lvl="0" indent="-342900" algn="ctr">
              <a:spcBef>
                <a:spcPct val="20000"/>
              </a:spcBef>
            </a:pPr>
            <a:r>
              <a:rPr lang="en-US" sz="2000" b="1" dirty="0">
                <a:solidFill>
                  <a:srgbClr val="000099"/>
                </a:solidFill>
                <a:cs typeface="Arial" pitchFamily="34" charset="0"/>
              </a:rPr>
              <a:t>AVIANO AB</a:t>
            </a:r>
          </a:p>
          <a:p>
            <a:pPr marL="342900" lvl="0" indent="-342900" algn="ctr">
              <a:spcBef>
                <a:spcPct val="20000"/>
              </a:spcBef>
            </a:pPr>
            <a:r>
              <a:rPr lang="en-US" sz="2000" b="1" dirty="0">
                <a:solidFill>
                  <a:srgbClr val="000099"/>
                </a:solidFill>
                <a:cs typeface="Arial" pitchFamily="34" charset="0"/>
              </a:rPr>
              <a:t>COMMUNITY RECYCLING PROGRAM</a:t>
            </a:r>
          </a:p>
        </p:txBody>
      </p:sp>
    </p:spTree>
    <p:extLst>
      <p:ext uri="{BB962C8B-B14F-4D97-AF65-F5344CB8AC3E}">
        <p14:creationId xmlns:p14="http://schemas.microsoft.com/office/powerpoint/2010/main" val="267177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57" y="1457185"/>
            <a:ext cx="8131175" cy="4953553"/>
          </a:xfrm>
        </p:spPr>
        <p:txBody>
          <a:bodyPr/>
          <a:lstStyle/>
          <a:p>
            <a:pPr marL="228600" indent="-228600" algn="l">
              <a:lnSpc>
                <a:spcPct val="88000"/>
              </a:lnSpc>
              <a:spcBef>
                <a:spcPts val="600"/>
              </a:spcBef>
              <a:buSzPct val="110000"/>
              <a:buFont typeface="Arial" pitchFamily="34" charset="0"/>
              <a:buChar char="•"/>
              <a:tabLst>
                <a:tab pos="628650" algn="l"/>
              </a:tabLst>
              <a:defRPr/>
            </a:pPr>
            <a:r>
              <a:rPr lang="en-US" sz="1600" i="1" dirty="0">
                <a:latin typeface="Arial" charset="0"/>
              </a:rPr>
              <a:t>Aviano AB established a dedicated position as the intermediary between Local Authorities &amp; base personnel for all off-base recycling issues, because communication is the key to success</a:t>
            </a:r>
          </a:p>
          <a:p>
            <a:pPr marL="228600" indent="-228600" algn="l">
              <a:lnSpc>
                <a:spcPct val="88000"/>
              </a:lnSpc>
              <a:spcBef>
                <a:spcPts val="600"/>
              </a:spcBef>
              <a:buSzPct val="110000"/>
              <a:buFont typeface="Arial" pitchFamily="34" charset="0"/>
              <a:buChar char="•"/>
              <a:tabLst>
                <a:tab pos="628650" algn="l"/>
              </a:tabLst>
              <a:defRPr/>
            </a:pPr>
            <a:r>
              <a:rPr lang="en-US" sz="1600" i="1" dirty="0">
                <a:solidFill>
                  <a:srgbClr val="000099"/>
                </a:solidFill>
                <a:latin typeface="Arial" charset="0"/>
              </a:rPr>
              <a:t>Examples of duties:</a:t>
            </a:r>
          </a:p>
          <a:p>
            <a:pPr lvl="2" algn="l">
              <a:lnSpc>
                <a:spcPct val="88000"/>
              </a:lnSpc>
              <a:spcBef>
                <a:spcPts val="600"/>
              </a:spcBef>
              <a:buSzPct val="110000"/>
              <a:tabLst>
                <a:tab pos="628650" algn="l"/>
              </a:tabLst>
              <a:defRPr/>
            </a:pPr>
            <a:r>
              <a:rPr lang="en-US" sz="1600" i="1" dirty="0">
                <a:solidFill>
                  <a:srgbClr val="000099"/>
                </a:solidFill>
                <a:latin typeface="Arial" charset="0"/>
              </a:rPr>
              <a:t>Community Briefings</a:t>
            </a:r>
          </a:p>
          <a:p>
            <a:pPr lvl="2" algn="l">
              <a:lnSpc>
                <a:spcPct val="88000"/>
              </a:lnSpc>
              <a:spcBef>
                <a:spcPts val="600"/>
              </a:spcBef>
              <a:buSzPct val="110000"/>
              <a:tabLst>
                <a:tab pos="628650" algn="l"/>
              </a:tabLst>
              <a:defRPr/>
            </a:pPr>
            <a:r>
              <a:rPr lang="en-US" sz="1600" i="1" dirty="0">
                <a:solidFill>
                  <a:srgbClr val="000099"/>
                </a:solidFill>
                <a:latin typeface="Arial" charset="0"/>
              </a:rPr>
              <a:t>Cooperation with Local Communities and Contractors</a:t>
            </a:r>
          </a:p>
          <a:p>
            <a:pPr lvl="2" algn="l">
              <a:lnSpc>
                <a:spcPct val="88000"/>
              </a:lnSpc>
              <a:spcBef>
                <a:spcPts val="600"/>
              </a:spcBef>
              <a:buSzPct val="110000"/>
              <a:tabLst>
                <a:tab pos="628650" algn="l"/>
              </a:tabLst>
              <a:defRPr/>
            </a:pPr>
            <a:r>
              <a:rPr lang="en-US" sz="1600" i="1" dirty="0">
                <a:solidFill>
                  <a:srgbClr val="000099"/>
                </a:solidFill>
                <a:latin typeface="Arial" charset="0"/>
              </a:rPr>
              <a:t>Aviano Recycling Website</a:t>
            </a:r>
          </a:p>
          <a:p>
            <a:pPr lvl="2" algn="l">
              <a:lnSpc>
                <a:spcPct val="88000"/>
              </a:lnSpc>
              <a:spcBef>
                <a:spcPts val="600"/>
              </a:spcBef>
              <a:buSzPct val="110000"/>
              <a:tabLst>
                <a:tab pos="628650" algn="l"/>
              </a:tabLst>
              <a:defRPr/>
            </a:pPr>
            <a:r>
              <a:rPr lang="en-US" sz="1600" i="1" dirty="0">
                <a:solidFill>
                  <a:srgbClr val="000099"/>
                </a:solidFill>
                <a:latin typeface="Arial" charset="0"/>
              </a:rPr>
              <a:t>Coordinates bulky item pick-up w/ communities and contractors</a:t>
            </a:r>
          </a:p>
          <a:p>
            <a:pPr lvl="2" algn="l">
              <a:lnSpc>
                <a:spcPct val="88000"/>
              </a:lnSpc>
              <a:spcBef>
                <a:spcPts val="600"/>
              </a:spcBef>
              <a:buSzPct val="110000"/>
              <a:tabLst>
                <a:tab pos="628650" algn="l"/>
              </a:tabLst>
              <a:defRPr/>
            </a:pPr>
            <a:r>
              <a:rPr lang="en-US" sz="1600" i="1" dirty="0">
                <a:solidFill>
                  <a:srgbClr val="000099"/>
                </a:solidFill>
                <a:latin typeface="Arial" charset="0"/>
              </a:rPr>
              <a:t>Processes Ecological Platform Badges</a:t>
            </a:r>
          </a:p>
          <a:p>
            <a:pPr lvl="2" algn="l">
              <a:lnSpc>
                <a:spcPct val="88000"/>
              </a:lnSpc>
              <a:spcBef>
                <a:spcPts val="600"/>
              </a:spcBef>
              <a:buSzPct val="110000"/>
              <a:tabLst>
                <a:tab pos="628650" algn="l"/>
              </a:tabLst>
              <a:defRPr/>
            </a:pPr>
            <a:r>
              <a:rPr lang="en-US" sz="1600" i="1" dirty="0">
                <a:solidFill>
                  <a:srgbClr val="000099"/>
                </a:solidFill>
                <a:latin typeface="Arial" charset="0"/>
              </a:rPr>
              <a:t>Coordinates Ecological Days with Local Communities and Aviano AB/31FW</a:t>
            </a:r>
          </a:p>
          <a:p>
            <a:pPr lvl="2" algn="l">
              <a:lnSpc>
                <a:spcPct val="88000"/>
              </a:lnSpc>
              <a:spcBef>
                <a:spcPts val="600"/>
              </a:spcBef>
              <a:buSzPct val="110000"/>
              <a:tabLst>
                <a:tab pos="628650" algn="l"/>
              </a:tabLst>
              <a:defRPr/>
            </a:pPr>
            <a:r>
              <a:rPr lang="en-US" sz="1600" i="1" dirty="0">
                <a:solidFill>
                  <a:srgbClr val="000099"/>
                </a:solidFill>
                <a:latin typeface="Arial" charset="0"/>
              </a:rPr>
              <a:t>Responds to community complaints and notifications received from Local Police (recycling related)</a:t>
            </a:r>
          </a:p>
          <a:p>
            <a:pPr lvl="2" algn="l">
              <a:lnSpc>
                <a:spcPct val="88000"/>
              </a:lnSpc>
              <a:spcBef>
                <a:spcPts val="600"/>
              </a:spcBef>
              <a:buSzPct val="110000"/>
              <a:tabLst>
                <a:tab pos="628650" algn="l"/>
              </a:tabLst>
              <a:defRPr/>
            </a:pPr>
            <a:r>
              <a:rPr lang="en-US" sz="1600" i="1" dirty="0">
                <a:solidFill>
                  <a:srgbClr val="000099"/>
                </a:solidFill>
                <a:latin typeface="Arial" charset="0"/>
              </a:rPr>
              <a:t>Develops information packages for newcomers</a:t>
            </a:r>
          </a:p>
          <a:p>
            <a:pPr marL="685800" lvl="1" indent="-228600" algn="l">
              <a:lnSpc>
                <a:spcPct val="88000"/>
              </a:lnSpc>
              <a:spcBef>
                <a:spcPts val="600"/>
              </a:spcBef>
              <a:buSzPct val="110000"/>
              <a:buFont typeface="Arial" pitchFamily="34" charset="0"/>
              <a:buChar char="•"/>
              <a:tabLst>
                <a:tab pos="628650" algn="l"/>
              </a:tabLst>
              <a:defRPr/>
            </a:pPr>
            <a:r>
              <a:rPr lang="en-US" sz="1600" i="1" dirty="0">
                <a:solidFill>
                  <a:srgbClr val="000099"/>
                </a:solidFill>
                <a:latin typeface="Arial" charset="0"/>
              </a:rPr>
              <a:t>Contact Info:</a:t>
            </a:r>
          </a:p>
          <a:p>
            <a:pPr lvl="2" algn="l">
              <a:lnSpc>
                <a:spcPct val="88000"/>
              </a:lnSpc>
              <a:spcBef>
                <a:spcPts val="600"/>
              </a:spcBef>
              <a:buSzPct val="110000"/>
              <a:tabLst>
                <a:tab pos="628650" algn="l"/>
              </a:tabLst>
              <a:defRPr/>
            </a:pPr>
            <a:r>
              <a:rPr lang="en-US" sz="1400" i="1" dirty="0">
                <a:solidFill>
                  <a:srgbClr val="000099"/>
                </a:solidFill>
                <a:latin typeface="Arial" charset="0"/>
              </a:rPr>
              <a:t>Ms. Giovanna Coppola</a:t>
            </a:r>
          </a:p>
          <a:p>
            <a:pPr lvl="2" algn="l">
              <a:lnSpc>
                <a:spcPct val="88000"/>
              </a:lnSpc>
              <a:spcBef>
                <a:spcPts val="600"/>
              </a:spcBef>
              <a:buSzPct val="110000"/>
              <a:tabLst>
                <a:tab pos="628650" algn="l"/>
              </a:tabLst>
              <a:defRPr/>
            </a:pPr>
            <a:r>
              <a:rPr lang="en-US" sz="1400" i="1" dirty="0">
                <a:solidFill>
                  <a:srgbClr val="000099"/>
                </a:solidFill>
                <a:latin typeface="Arial" charset="0"/>
              </a:rPr>
              <a:t>Community Recycling Liaison</a:t>
            </a:r>
          </a:p>
          <a:p>
            <a:pPr lvl="2" algn="l">
              <a:lnSpc>
                <a:spcPct val="88000"/>
              </a:lnSpc>
              <a:spcBef>
                <a:spcPts val="600"/>
              </a:spcBef>
              <a:buSzPct val="110000"/>
              <a:tabLst>
                <a:tab pos="628650" algn="l"/>
              </a:tabLst>
              <a:defRPr/>
            </a:pPr>
            <a:r>
              <a:rPr lang="en-US" sz="1400" i="1" dirty="0">
                <a:solidFill>
                  <a:srgbClr val="000099"/>
                </a:solidFill>
                <a:latin typeface="Arial" charset="0"/>
              </a:rPr>
              <a:t>0434-302511</a:t>
            </a:r>
          </a:p>
          <a:p>
            <a:pPr lvl="2" algn="l">
              <a:lnSpc>
                <a:spcPct val="88000"/>
              </a:lnSpc>
              <a:spcBef>
                <a:spcPts val="600"/>
              </a:spcBef>
              <a:buSzPct val="110000"/>
              <a:tabLst>
                <a:tab pos="628650" algn="l"/>
              </a:tabLst>
              <a:defRPr/>
            </a:pPr>
            <a:r>
              <a:rPr lang="en-US" sz="1400" i="1" dirty="0">
                <a:solidFill>
                  <a:srgbClr val="000099"/>
                </a:solidFill>
                <a:latin typeface="Arial" charset="0"/>
                <a:hlinkClick r:id="rId2"/>
              </a:rPr>
              <a:t>giovanna.coppola.it@us.af.mil</a:t>
            </a:r>
            <a:r>
              <a:rPr lang="en-US" sz="1400" i="1" dirty="0">
                <a:solidFill>
                  <a:srgbClr val="000099"/>
                </a:solidFill>
                <a:latin typeface="Arial" charset="0"/>
              </a:rPr>
              <a:t> </a:t>
            </a:r>
          </a:p>
          <a:p>
            <a:pPr algn="l" eaLnBrk="1" hangingPunct="1">
              <a:buFont typeface="Arial" charset="0"/>
              <a:buNone/>
            </a:pPr>
            <a:endParaRPr lang="en-US" sz="2000" dirty="0"/>
          </a:p>
          <a:p>
            <a:endParaRPr lang="en-US" sz="3600" dirty="0"/>
          </a:p>
        </p:txBody>
      </p:sp>
      <p:sp>
        <p:nvSpPr>
          <p:cNvPr id="4" name="Rectangle 3"/>
          <p:cNvSpPr/>
          <p:nvPr/>
        </p:nvSpPr>
        <p:spPr>
          <a:xfrm>
            <a:off x="1510748" y="492195"/>
            <a:ext cx="6400800" cy="400110"/>
          </a:xfrm>
          <a:prstGeom prst="rect">
            <a:avLst/>
          </a:prstGeom>
        </p:spPr>
        <p:txBody>
          <a:bodyPr wrap="square">
            <a:spAutoFit/>
          </a:bodyPr>
          <a:lstStyle/>
          <a:p>
            <a:pPr marL="342900" lvl="0" indent="-342900" algn="ctr" eaLnBrk="0" hangingPunct="0">
              <a:spcBef>
                <a:spcPct val="20000"/>
              </a:spcBef>
            </a:pPr>
            <a:r>
              <a:rPr lang="en-US" sz="2000" b="1" dirty="0">
                <a:solidFill>
                  <a:srgbClr val="000099"/>
                </a:solidFill>
                <a:cs typeface="Arial" pitchFamily="34" charset="0"/>
              </a:rPr>
              <a:t>COMMUNICATIONS</a:t>
            </a:r>
          </a:p>
        </p:txBody>
      </p:sp>
    </p:spTree>
    <p:extLst>
      <p:ext uri="{BB962C8B-B14F-4D97-AF65-F5344CB8AC3E}">
        <p14:creationId xmlns:p14="http://schemas.microsoft.com/office/powerpoint/2010/main" val="312402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7687" y="1461051"/>
            <a:ext cx="7891670" cy="4353340"/>
          </a:xfrm>
        </p:spPr>
        <p:txBody>
          <a:bodyPr/>
          <a:lstStyle/>
          <a:p>
            <a:pPr marL="228600" indent="-228600" algn="l">
              <a:lnSpc>
                <a:spcPct val="88000"/>
              </a:lnSpc>
              <a:spcBef>
                <a:spcPts val="600"/>
              </a:spcBef>
              <a:buSzPct val="110000"/>
              <a:buFont typeface="Arial" pitchFamily="34" charset="0"/>
              <a:buChar char="•"/>
              <a:tabLst>
                <a:tab pos="628650" algn="l"/>
              </a:tabLst>
              <a:defRPr/>
            </a:pPr>
            <a:r>
              <a:rPr lang="en-US" sz="2000" i="1" dirty="0">
                <a:latin typeface="Arial" charset="0"/>
              </a:rPr>
              <a:t>Aviano AB has identified issues contributing to program struggles and has taken the following actions:</a:t>
            </a:r>
          </a:p>
          <a:p>
            <a:pPr marL="228600" indent="-228600">
              <a:lnSpc>
                <a:spcPct val="88000"/>
              </a:lnSpc>
              <a:spcBef>
                <a:spcPts val="600"/>
              </a:spcBef>
              <a:buSzPct val="110000"/>
              <a:buFont typeface="Arial" pitchFamily="34" charset="0"/>
              <a:buChar char="•"/>
              <a:tabLst>
                <a:tab pos="628650" algn="l"/>
              </a:tabLst>
              <a:defRPr/>
            </a:pPr>
            <a:endParaRPr lang="en-US" sz="2000" i="1" dirty="0">
              <a:latin typeface="Arial" charset="0"/>
            </a:endParaRPr>
          </a:p>
          <a:p>
            <a:pPr marL="685800" lvl="1" indent="-228600" algn="l">
              <a:lnSpc>
                <a:spcPct val="88000"/>
              </a:lnSpc>
              <a:spcBef>
                <a:spcPts val="600"/>
              </a:spcBef>
              <a:buSzPct val="110000"/>
              <a:buFont typeface="Arial" pitchFamily="34" charset="0"/>
              <a:buChar char="•"/>
              <a:tabLst>
                <a:tab pos="628650" algn="l"/>
              </a:tabLst>
              <a:defRPr/>
            </a:pPr>
            <a:r>
              <a:rPr lang="en-US" sz="1800" i="1" dirty="0">
                <a:solidFill>
                  <a:srgbClr val="000099"/>
                </a:solidFill>
                <a:latin typeface="Arial" charset="0"/>
              </a:rPr>
              <a:t>Increased newcomer training in “Right Start” and/or “Info Fair”</a:t>
            </a:r>
          </a:p>
          <a:p>
            <a:pPr marL="685800" lvl="1" indent="-228600" algn="l">
              <a:lnSpc>
                <a:spcPct val="88000"/>
              </a:lnSpc>
              <a:spcBef>
                <a:spcPts val="600"/>
              </a:spcBef>
              <a:buSzPct val="110000"/>
              <a:buFont typeface="Arial" pitchFamily="34" charset="0"/>
              <a:buChar char="•"/>
              <a:tabLst>
                <a:tab pos="628650" algn="l"/>
              </a:tabLst>
              <a:defRPr/>
            </a:pPr>
            <a:r>
              <a:rPr lang="en-US" sz="1800" i="1" dirty="0">
                <a:solidFill>
                  <a:srgbClr val="000099"/>
                </a:solidFill>
                <a:latin typeface="Arial" charset="0"/>
              </a:rPr>
              <a:t>Downloading “Community-specifics” recycling refuse calendars on our Recycling webpage </a:t>
            </a:r>
            <a:r>
              <a:rPr lang="en-US" sz="1800" i="1" dirty="0">
                <a:solidFill>
                  <a:srgbClr val="000099"/>
                </a:solidFill>
                <a:latin typeface="Arial" charset="0"/>
                <a:hlinkClick r:id="rId2"/>
              </a:rPr>
              <a:t>https://www.aviano.af.mil/Site-Pages/Recycling/</a:t>
            </a:r>
            <a:r>
              <a:rPr lang="en-US" sz="1800" i="1" dirty="0">
                <a:solidFill>
                  <a:srgbClr val="000099"/>
                </a:solidFill>
                <a:latin typeface="Arial" charset="0"/>
              </a:rPr>
              <a:t> </a:t>
            </a:r>
          </a:p>
          <a:p>
            <a:pPr marL="685800" lvl="1" indent="-228600" algn="l">
              <a:lnSpc>
                <a:spcPct val="88000"/>
              </a:lnSpc>
              <a:spcBef>
                <a:spcPts val="600"/>
              </a:spcBef>
              <a:buSzPct val="110000"/>
              <a:buFont typeface="Arial" pitchFamily="34" charset="0"/>
              <a:buChar char="•"/>
              <a:tabLst>
                <a:tab pos="628650" algn="l"/>
              </a:tabLst>
              <a:defRPr/>
            </a:pPr>
            <a:r>
              <a:rPr lang="en-US" sz="1800" i="1" dirty="0">
                <a:solidFill>
                  <a:srgbClr val="000099"/>
                </a:solidFill>
                <a:latin typeface="Arial" charset="0"/>
              </a:rPr>
              <a:t>Escalated awareness campaign through Wyvern, AFN Radio and Television, etc. </a:t>
            </a:r>
          </a:p>
          <a:p>
            <a:pPr marL="685800" lvl="1" indent="-228600" algn="l">
              <a:lnSpc>
                <a:spcPct val="88000"/>
              </a:lnSpc>
              <a:spcBef>
                <a:spcPts val="600"/>
              </a:spcBef>
              <a:buSzPct val="110000"/>
              <a:buFont typeface="Arial" pitchFamily="34" charset="0"/>
              <a:buChar char="•"/>
              <a:tabLst>
                <a:tab pos="628650" algn="l"/>
              </a:tabLst>
              <a:defRPr/>
            </a:pPr>
            <a:r>
              <a:rPr lang="en-US" sz="1800" b="1" i="1" dirty="0">
                <a:solidFill>
                  <a:srgbClr val="C00000"/>
                </a:solidFill>
                <a:latin typeface="Arial" pitchFamily="34" charset="0"/>
                <a:cs typeface="Arial" pitchFamily="34" charset="0"/>
              </a:rPr>
              <a:t>Being able to control and manage the problems of waste abandonment in order to reduce the numerous number of notifications that we receive from the Local Police Commands of the Province of Pordenone.</a:t>
            </a:r>
          </a:p>
          <a:p>
            <a:pPr algn="l"/>
            <a:endParaRPr lang="en-US" sz="2000" dirty="0"/>
          </a:p>
        </p:txBody>
      </p:sp>
      <p:sp>
        <p:nvSpPr>
          <p:cNvPr id="4" name="Rectangle 3"/>
          <p:cNvSpPr/>
          <p:nvPr/>
        </p:nvSpPr>
        <p:spPr>
          <a:xfrm>
            <a:off x="2872408" y="632224"/>
            <a:ext cx="4899991" cy="646331"/>
          </a:xfrm>
          <a:prstGeom prst="rect">
            <a:avLst/>
          </a:prstGeom>
        </p:spPr>
        <p:txBody>
          <a:bodyPr wrap="square">
            <a:spAutoFit/>
          </a:bodyPr>
          <a:lstStyle/>
          <a:p>
            <a:pPr marL="342900" lvl="0" indent="-342900" algn="r" eaLnBrk="0" hangingPunct="0">
              <a:spcBef>
                <a:spcPct val="20000"/>
              </a:spcBef>
            </a:pPr>
            <a:r>
              <a:rPr lang="en-US" sz="3600" b="1" i="1" dirty="0">
                <a:solidFill>
                  <a:srgbClr val="000099"/>
                </a:solidFill>
                <a:cs typeface="Arial" pitchFamily="34" charset="0"/>
              </a:rPr>
              <a:t>ACTION</a:t>
            </a:r>
          </a:p>
        </p:txBody>
      </p:sp>
    </p:spTree>
    <p:extLst>
      <p:ext uri="{BB962C8B-B14F-4D97-AF65-F5344CB8AC3E}">
        <p14:creationId xmlns:p14="http://schemas.microsoft.com/office/powerpoint/2010/main" val="308923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2440" y="1545458"/>
            <a:ext cx="8583433" cy="4503650"/>
          </a:xfrm>
        </p:spPr>
        <p:txBody>
          <a:bodyPr/>
          <a:lstStyle/>
          <a:p>
            <a:r>
              <a:rPr lang="en-US" sz="2000" i="1" dirty="0"/>
              <a:t>BULKY ITEMS PICKUP AND ECOLOGICAL PLATFORMS (EPs)</a:t>
            </a:r>
          </a:p>
          <a:p>
            <a:pPr algn="l"/>
            <a:r>
              <a:rPr lang="en-US" sz="1800" b="0" i="1" dirty="0"/>
              <a:t>Off-base ecological platforms (EPs) are fully operational. </a:t>
            </a:r>
          </a:p>
          <a:p>
            <a:pPr algn="l">
              <a:buFont typeface="Arial" panose="020B0604020202020204" pitchFamily="34" charset="0"/>
              <a:buChar char="•"/>
            </a:pPr>
            <a:r>
              <a:rPr lang="en-US" sz="1800" b="0" i="1" dirty="0"/>
              <a:t>EPs will not allow the disposal of unsorted trash to be dropped off.  Plan ahead to get rid of smaller items in systematic manner.  Waste must be separated and no mixed! </a:t>
            </a:r>
          </a:p>
          <a:p>
            <a:pPr algn="l">
              <a:buFont typeface="Arial" panose="020B0604020202020204" pitchFamily="34" charset="0"/>
              <a:buChar char="•"/>
            </a:pPr>
            <a:r>
              <a:rPr lang="en-US" sz="1800" b="0" i="1" dirty="0"/>
              <a:t> To schedule an appointment for bulky items home pick-up service send an email to Giovanna Coppola </a:t>
            </a:r>
            <a:r>
              <a:rPr lang="en-US" sz="1800" b="0" i="1" dirty="0">
                <a:hlinkClick r:id="rId2"/>
              </a:rPr>
              <a:t>giovanna.coppola.it@us.af.mil</a:t>
            </a:r>
            <a:r>
              <a:rPr lang="en-US" sz="1800" b="0" i="1" dirty="0"/>
              <a:t> (31 CES/CEI community recycling liaison)</a:t>
            </a:r>
          </a:p>
          <a:p>
            <a:pPr algn="l">
              <a:buFont typeface="Arial" panose="020B0604020202020204" pitchFamily="34" charset="0"/>
              <a:buChar char="•"/>
            </a:pPr>
            <a:r>
              <a:rPr lang="en-US" sz="1800" b="0" i="1" dirty="0"/>
              <a:t>Email must include:</a:t>
            </a:r>
          </a:p>
          <a:p>
            <a:pPr marL="457200" indent="-457200" algn="l">
              <a:buFont typeface="+mj-lt"/>
              <a:buAutoNum type="alphaLcParenR"/>
            </a:pPr>
            <a:r>
              <a:rPr lang="en-US" sz="1800" b="0" i="1" dirty="0"/>
              <a:t>Full name and address of the requester, including the cell phone number;</a:t>
            </a:r>
          </a:p>
          <a:p>
            <a:pPr marL="457200" indent="-457200" algn="l">
              <a:buFont typeface="+mj-lt"/>
              <a:buAutoNum type="alphaLcParenR"/>
            </a:pPr>
            <a:r>
              <a:rPr lang="en-US" sz="1800" b="0" i="1" dirty="0"/>
              <a:t>Landlord/Landlady info and contact information, including the cell phone number;</a:t>
            </a:r>
          </a:p>
          <a:p>
            <a:pPr marL="457200" indent="-457200" algn="l">
              <a:buFont typeface="+mj-lt"/>
              <a:buAutoNum type="alphaLcParenR"/>
            </a:pPr>
            <a:r>
              <a:rPr lang="en-US" sz="1800" b="0" i="1" dirty="0"/>
              <a:t>Detailed list of items that needs to rid of;</a:t>
            </a:r>
          </a:p>
          <a:p>
            <a:pPr marL="457200" indent="-457200" algn="l">
              <a:buFont typeface="+mj-lt"/>
              <a:buAutoNum type="alphaLcParenR"/>
            </a:pPr>
            <a:r>
              <a:rPr lang="en-US" sz="1800" b="0" i="1" dirty="0"/>
              <a:t>Service does not include the pick-up of non-recyclable dry waste, organic waste and used clothes.</a:t>
            </a:r>
          </a:p>
        </p:txBody>
      </p:sp>
      <p:sp>
        <p:nvSpPr>
          <p:cNvPr id="4" name="Rectangle 3"/>
          <p:cNvSpPr/>
          <p:nvPr/>
        </p:nvSpPr>
        <p:spPr>
          <a:xfrm>
            <a:off x="886417" y="438392"/>
            <a:ext cx="7270399" cy="738664"/>
          </a:xfrm>
          <a:prstGeom prst="rect">
            <a:avLst/>
          </a:prstGeom>
        </p:spPr>
        <p:txBody>
          <a:bodyPr wrap="square">
            <a:spAutoFit/>
          </a:bodyPr>
          <a:lstStyle/>
          <a:p>
            <a:pPr marL="342900" lvl="0" indent="-342900" algn="ctr" eaLnBrk="0" hangingPunct="0">
              <a:spcBef>
                <a:spcPct val="20000"/>
              </a:spcBef>
            </a:pPr>
            <a:r>
              <a:rPr lang="en-US" b="1" i="1" dirty="0">
                <a:solidFill>
                  <a:srgbClr val="000099"/>
                </a:solidFill>
                <a:cs typeface="Arial" pitchFamily="34" charset="0"/>
              </a:rPr>
              <a:t>LEAVING AVIANO? NEED TO DISPOSE OF BULKY ITEMS?</a:t>
            </a:r>
          </a:p>
          <a:p>
            <a:pPr marL="342900" lvl="0" indent="-342900" eaLnBrk="0" hangingPunct="0">
              <a:spcBef>
                <a:spcPct val="20000"/>
              </a:spcBef>
            </a:pPr>
            <a:r>
              <a:rPr lang="en-US" sz="2000" b="1" i="1" dirty="0">
                <a:solidFill>
                  <a:srgbClr val="000099"/>
                </a:solidFill>
                <a:cs typeface="Arial" pitchFamily="34" charset="0"/>
              </a:rPr>
              <a:t>Contact the Community Liaison at 632-2511 for assistance </a:t>
            </a:r>
          </a:p>
        </p:txBody>
      </p:sp>
    </p:spTree>
    <p:extLst>
      <p:ext uri="{BB962C8B-B14F-4D97-AF65-F5344CB8AC3E}">
        <p14:creationId xmlns:p14="http://schemas.microsoft.com/office/powerpoint/2010/main" val="233363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2440" y="1770541"/>
            <a:ext cx="8583433" cy="4353340"/>
          </a:xfrm>
        </p:spPr>
        <p:txBody>
          <a:bodyPr/>
          <a:lstStyle/>
          <a:p>
            <a:r>
              <a:rPr lang="en-US" sz="2000" i="1" dirty="0"/>
              <a:t>BULKY ITEMS PICKUP AND ECOLOGICAL PLATFORMS (EPs)</a:t>
            </a:r>
          </a:p>
          <a:p>
            <a:pPr algn="l"/>
            <a:endParaRPr lang="en-US" sz="2000" b="0" i="1" dirty="0"/>
          </a:p>
          <a:p>
            <a:pPr marL="0" indent="0" algn="l"/>
            <a:r>
              <a:rPr lang="en-US" sz="2000" b="0" i="1" dirty="0"/>
              <a:t>*Important notice:  service must be requested only by email and at least three weeks in advance, precisely because the service is addressed to all users of the Municipality and not only for American users!  Service is on payment and the costs vary from municipality to municipality and from the waste management company.  Costs of service can vary according to the quantity of bulky items to picked up (</a:t>
            </a:r>
            <a:r>
              <a:rPr lang="en-US" sz="2000" i="1" u="sng" dirty="0"/>
              <a:t>from a minimum of 60 euros to a maximum and more than 200 euros</a:t>
            </a:r>
            <a:r>
              <a:rPr lang="en-US" sz="2000" b="0" i="1" dirty="0"/>
              <a:t>).  Therefore, we invite the users to personally bring waste at the EP of residence because is free of charge.</a:t>
            </a:r>
          </a:p>
          <a:p>
            <a:pPr marL="0" indent="0" algn="l"/>
            <a:endParaRPr lang="en-US" sz="2000" b="0" i="1" dirty="0"/>
          </a:p>
        </p:txBody>
      </p:sp>
      <p:sp>
        <p:nvSpPr>
          <p:cNvPr id="4" name="Rectangle 3"/>
          <p:cNvSpPr/>
          <p:nvPr/>
        </p:nvSpPr>
        <p:spPr>
          <a:xfrm>
            <a:off x="998958" y="607204"/>
            <a:ext cx="7270399" cy="738664"/>
          </a:xfrm>
          <a:prstGeom prst="rect">
            <a:avLst/>
          </a:prstGeom>
        </p:spPr>
        <p:txBody>
          <a:bodyPr wrap="square">
            <a:spAutoFit/>
          </a:bodyPr>
          <a:lstStyle/>
          <a:p>
            <a:pPr marL="342900" lvl="0" indent="-342900" algn="ctr" eaLnBrk="0" hangingPunct="0">
              <a:spcBef>
                <a:spcPct val="20000"/>
              </a:spcBef>
            </a:pPr>
            <a:r>
              <a:rPr lang="en-US" b="1" i="1" dirty="0">
                <a:solidFill>
                  <a:srgbClr val="000099"/>
                </a:solidFill>
                <a:cs typeface="Arial" pitchFamily="34" charset="0"/>
              </a:rPr>
              <a:t>LEAVING AVIANO? NEED TO DISPOSE OF BULKY ITEMS?</a:t>
            </a:r>
          </a:p>
          <a:p>
            <a:pPr marL="342900" lvl="0" indent="-342900" eaLnBrk="0" hangingPunct="0">
              <a:spcBef>
                <a:spcPct val="20000"/>
              </a:spcBef>
            </a:pPr>
            <a:r>
              <a:rPr lang="en-US" sz="2000" b="1" i="1" dirty="0">
                <a:solidFill>
                  <a:srgbClr val="000099"/>
                </a:solidFill>
                <a:cs typeface="Arial" pitchFamily="34" charset="0"/>
              </a:rPr>
              <a:t>Contact the Community Liaison at 632-2511 for assistance </a:t>
            </a:r>
          </a:p>
        </p:txBody>
      </p:sp>
    </p:spTree>
    <p:extLst>
      <p:ext uri="{BB962C8B-B14F-4D97-AF65-F5344CB8AC3E}">
        <p14:creationId xmlns:p14="http://schemas.microsoft.com/office/powerpoint/2010/main" val="124789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2440" y="1770541"/>
            <a:ext cx="8583433" cy="4353340"/>
          </a:xfrm>
        </p:spPr>
        <p:txBody>
          <a:bodyPr/>
          <a:lstStyle/>
          <a:p>
            <a:pPr algn="l">
              <a:buFont typeface="Arial" panose="020B0604020202020204" pitchFamily="34" charset="0"/>
              <a:buChar char="•"/>
            </a:pPr>
            <a:r>
              <a:rPr lang="en-US" sz="2000" b="0" i="1" dirty="0"/>
              <a:t>To have access to the ecological platforms, it is necessary to have an</a:t>
            </a:r>
          </a:p>
          <a:p>
            <a:pPr algn="l"/>
            <a:r>
              <a:rPr lang="en-US" sz="2000" b="0" i="1" dirty="0"/>
              <a:t> identity card and a copy of the first page of the rental contract –this is the</a:t>
            </a:r>
          </a:p>
          <a:p>
            <a:pPr algn="l"/>
            <a:r>
              <a:rPr lang="en-US" sz="2000" b="0" i="1" dirty="0"/>
              <a:t> proof that the users resides in that municipality--.</a:t>
            </a:r>
          </a:p>
          <a:p>
            <a:pPr algn="l">
              <a:buFont typeface="Arial" panose="020B0604020202020204" pitchFamily="34" charset="0"/>
              <a:buChar char="•"/>
            </a:pPr>
            <a:r>
              <a:rPr lang="en-US" sz="2000" b="0" i="1" dirty="0"/>
              <a:t>Access to EPs of Pordenone, </a:t>
            </a:r>
            <a:r>
              <a:rPr lang="en-US" sz="2000" b="0" i="1" dirty="0" err="1"/>
              <a:t>Cordenons</a:t>
            </a:r>
            <a:r>
              <a:rPr lang="en-US" sz="2000" b="0" i="1" dirty="0"/>
              <a:t>, Roveredo in Piano and San Quirino is allowed only with the badge issued by GEA, while for </a:t>
            </a:r>
            <a:r>
              <a:rPr lang="en-US" sz="2000" b="0" i="1" dirty="0" err="1"/>
              <a:t>Budoia</a:t>
            </a:r>
            <a:r>
              <a:rPr lang="en-US" sz="2000" b="0" i="1" dirty="0"/>
              <a:t> users must go to </a:t>
            </a:r>
            <a:r>
              <a:rPr lang="en-US" sz="2000" b="0" i="1" dirty="0" err="1"/>
              <a:t>Budoia</a:t>
            </a:r>
            <a:r>
              <a:rPr lang="en-US" sz="2000" b="0" i="1" dirty="0"/>
              <a:t> environmental office-rental contract is required-. For assistance contact Giovanna at DSN 632-2511 or send her an email </a:t>
            </a:r>
            <a:r>
              <a:rPr lang="en-US" sz="2000" b="0" i="1" dirty="0">
                <a:hlinkClick r:id="rId2"/>
              </a:rPr>
              <a:t>giovanna.coppola.it@us.af.mil</a:t>
            </a:r>
            <a:r>
              <a:rPr lang="en-US" sz="2000" b="0" i="1" dirty="0"/>
              <a:t> .</a:t>
            </a:r>
          </a:p>
          <a:p>
            <a:pPr algn="l">
              <a:buFont typeface="Arial" panose="020B0604020202020204" pitchFamily="34" charset="0"/>
              <a:buChar char="•"/>
            </a:pPr>
            <a:r>
              <a:rPr lang="en-US" sz="2000" b="0" i="1" dirty="0"/>
              <a:t>For what above indicated it is mandatory to contact the own landlord/landlady and ask him/her to provide the tenant with the badge.</a:t>
            </a:r>
          </a:p>
          <a:p>
            <a:pPr algn="l">
              <a:buFont typeface="Arial" panose="020B0604020202020204" pitchFamily="34" charset="0"/>
              <a:buChar char="•"/>
            </a:pPr>
            <a:r>
              <a:rPr lang="en-US" sz="2000" b="0" i="1" dirty="0"/>
              <a:t>It is understood that for any inconvenience, support and assistance users should contact Giovanna 31 CES/CEI Community Recycling Liaison.</a:t>
            </a:r>
          </a:p>
          <a:p>
            <a:pPr marL="0" indent="0" algn="l"/>
            <a:endParaRPr lang="en-US" sz="2000" b="0" i="1" dirty="0"/>
          </a:p>
        </p:txBody>
      </p:sp>
      <p:sp>
        <p:nvSpPr>
          <p:cNvPr id="4" name="Rectangle 3"/>
          <p:cNvSpPr/>
          <p:nvPr/>
        </p:nvSpPr>
        <p:spPr>
          <a:xfrm>
            <a:off x="998958" y="607204"/>
            <a:ext cx="7270399" cy="400110"/>
          </a:xfrm>
          <a:prstGeom prst="rect">
            <a:avLst/>
          </a:prstGeom>
        </p:spPr>
        <p:txBody>
          <a:bodyPr wrap="square">
            <a:spAutoFit/>
          </a:bodyPr>
          <a:lstStyle/>
          <a:p>
            <a:pPr marL="342900" lvl="0" indent="-342900" algn="ctr" eaLnBrk="0" hangingPunct="0">
              <a:spcBef>
                <a:spcPct val="20000"/>
              </a:spcBef>
            </a:pPr>
            <a:r>
              <a:rPr lang="en-US" b="1" i="1" dirty="0">
                <a:solidFill>
                  <a:srgbClr val="000099"/>
                </a:solidFill>
                <a:cs typeface="Arial" pitchFamily="34" charset="0"/>
              </a:rPr>
              <a:t>ECOLOGICAL PLATFORM PROCEDURES AND ACCESS</a:t>
            </a:r>
            <a:endParaRPr lang="en-US" sz="2000" b="1" i="1" dirty="0">
              <a:solidFill>
                <a:srgbClr val="000099"/>
              </a:solidFill>
              <a:cs typeface="Arial" pitchFamily="34" charset="0"/>
            </a:endParaRPr>
          </a:p>
        </p:txBody>
      </p:sp>
    </p:spTree>
    <p:extLst>
      <p:ext uri="{BB962C8B-B14F-4D97-AF65-F5344CB8AC3E}">
        <p14:creationId xmlns:p14="http://schemas.microsoft.com/office/powerpoint/2010/main" val="83344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2440" y="1770541"/>
            <a:ext cx="8583433" cy="4353340"/>
          </a:xfrm>
        </p:spPr>
        <p:txBody>
          <a:bodyPr/>
          <a:lstStyle/>
          <a:p>
            <a:pPr algn="l">
              <a:buFont typeface="Arial" panose="020B0604020202020204" pitchFamily="34" charset="0"/>
              <a:buChar char="•"/>
            </a:pPr>
            <a:r>
              <a:rPr lang="en-US" sz="2000" b="0" i="1" dirty="0"/>
              <a:t>Bulky items are:  furniture, outdoor furniture (like plastic and wood), plastic, cardboard, electrical and electronic household appliances, toys, mirrors and etc.  A full list of items that can be brought to the Eps and that are allowed for bulky items home pickup service  are posted on our recycling webpage </a:t>
            </a:r>
            <a:r>
              <a:rPr lang="en-US" sz="2000" b="0" i="1" dirty="0">
                <a:hlinkClick r:id="rId2"/>
              </a:rPr>
              <a:t>https://www.aviano.af.mil/Site-Pages/Recycling/</a:t>
            </a:r>
            <a:r>
              <a:rPr lang="en-US" sz="2000" b="0" i="1" dirty="0"/>
              <a:t> and list of items can be read on the refuse calendars of the communities posted on the webpage.</a:t>
            </a:r>
          </a:p>
        </p:txBody>
      </p:sp>
      <p:sp>
        <p:nvSpPr>
          <p:cNvPr id="4" name="Rectangle 3"/>
          <p:cNvSpPr/>
          <p:nvPr/>
        </p:nvSpPr>
        <p:spPr>
          <a:xfrm>
            <a:off x="998958" y="607204"/>
            <a:ext cx="7270399" cy="400110"/>
          </a:xfrm>
          <a:prstGeom prst="rect">
            <a:avLst/>
          </a:prstGeom>
        </p:spPr>
        <p:txBody>
          <a:bodyPr wrap="square">
            <a:spAutoFit/>
          </a:bodyPr>
          <a:lstStyle/>
          <a:p>
            <a:pPr marL="342900" lvl="0" indent="-342900" algn="ctr" eaLnBrk="0" hangingPunct="0">
              <a:spcBef>
                <a:spcPct val="20000"/>
              </a:spcBef>
            </a:pPr>
            <a:r>
              <a:rPr lang="en-US" b="1" i="1" dirty="0">
                <a:solidFill>
                  <a:srgbClr val="000099"/>
                </a:solidFill>
                <a:cs typeface="Arial" pitchFamily="34" charset="0"/>
              </a:rPr>
              <a:t>WHAT ARE BULKY ITEMS?</a:t>
            </a:r>
            <a:endParaRPr lang="en-US" sz="2000" b="1" i="1" dirty="0">
              <a:solidFill>
                <a:srgbClr val="000099"/>
              </a:solidFill>
              <a:cs typeface="Arial" pitchFamily="34" charset="0"/>
            </a:endParaRPr>
          </a:p>
        </p:txBody>
      </p:sp>
    </p:spTree>
    <p:extLst>
      <p:ext uri="{BB962C8B-B14F-4D97-AF65-F5344CB8AC3E}">
        <p14:creationId xmlns:p14="http://schemas.microsoft.com/office/powerpoint/2010/main" val="3527967587"/>
      </p:ext>
    </p:extLst>
  </p:cSld>
  <p:clrMapOvr>
    <a:masterClrMapping/>
  </p:clrMapOvr>
</p:sld>
</file>

<file path=ppt/theme/theme1.xml><?xml version="1.0" encoding="utf-8"?>
<a:theme xmlns:a="http://schemas.openxmlformats.org/drawingml/2006/main" name="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D4EE2024934144AE06EF57E536E811" ma:contentTypeVersion="11" ma:contentTypeDescription="Create a new document." ma:contentTypeScope="" ma:versionID="923be9f588796382a370d9c9d0f2d794">
  <xsd:schema xmlns:xsd="http://www.w3.org/2001/XMLSchema" xmlns:xs="http://www.w3.org/2001/XMLSchema" xmlns:p="http://schemas.microsoft.com/office/2006/metadata/properties" xmlns:ns3="4cf98210-f842-433c-abea-02963d6ed589" xmlns:ns4="86dd076e-f512-4c8a-b2f8-ce3446201151" targetNamespace="http://schemas.microsoft.com/office/2006/metadata/properties" ma:root="true" ma:fieldsID="8a8c01903655b9491ead7cef8ca71ced" ns3:_="" ns4:_="">
    <xsd:import namespace="4cf98210-f842-433c-abea-02963d6ed589"/>
    <xsd:import namespace="86dd076e-f512-4c8a-b2f8-ce344620115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f98210-f842-433c-abea-02963d6ed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dd076e-f512-4c8a-b2f8-ce344620115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8FF799-691D-4001-8822-DF9AAA7B19BF}">
  <ds:schemaRefs>
    <ds:schemaRef ds:uri="86dd076e-f512-4c8a-b2f8-ce3446201151"/>
    <ds:schemaRef ds:uri="http://purl.org/dc/elements/1.1/"/>
    <ds:schemaRef ds:uri="http://schemas.microsoft.com/office/2006/metadata/properties"/>
    <ds:schemaRef ds:uri="4cf98210-f842-433c-abea-02963d6ed58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F4EF7A4-F37C-47ED-8183-F5C1C8118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f98210-f842-433c-abea-02963d6ed589"/>
    <ds:schemaRef ds:uri="86dd076e-f512-4c8a-b2f8-ce34462011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4290B4-AD4B-4E51-BFB9-6806AD770A1A}">
  <ds:schemaRefs>
    <ds:schemaRef ds:uri="http://schemas.microsoft.com/sharepoint/v3/contenttype/forms"/>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otalTime>21898</TotalTime>
  <Words>1421</Words>
  <Application>Microsoft Office PowerPoint</Application>
  <PresentationFormat>On-screen Show (4:3)</PresentationFormat>
  <Paragraphs>121</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Schoolbook</vt:lpstr>
      <vt:lpstr>Times New Roman</vt:lpstr>
      <vt:lpstr>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Behney, Anthony M Capt USAF USAFE 31 CES/CEP</dc:creator>
  <cp:lastModifiedBy>MACHUTTA, ANNA M CIV USAF USAFE 31 CES/CE</cp:lastModifiedBy>
  <cp:revision>2138</cp:revision>
  <dcterms:created xsi:type="dcterms:W3CDTF">2006-08-16T00:00:00Z</dcterms:created>
  <dcterms:modified xsi:type="dcterms:W3CDTF">2024-01-31T15:36:07Z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0x01010038D4EE2024934144AE06EF57E536E811</vt:lpwstr>
  </property>
</Properties>
</file>